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embeddedFontLst>
    <p:embeddedFont>
      <p:font typeface="Arial Narrow" panose="020B0606020202030204"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McY1aI/3JC+qmCVI5FDq1JOnG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CCA8E5-04E4-4DB1-B5CC-07E0E728C676}">
  <a:tblStyle styleId="{BFCCA8E5-04E4-4DB1-B5CC-07E0E728C67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Prescribing</a:t>
            </a:r>
            <a:r>
              <a:rPr lang="en-US" baseline="0" dirty="0"/>
              <a:t> gap</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'Prescribing gap - lipids'!$B$1</c:f>
              <c:strCache>
                <c:ptCount val="1"/>
                <c:pt idx="0">
                  <c:v>Percentage</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2-81DF-D746-BA23-5664C83B7366}"/>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81DF-D746-BA23-5664C83B7366}"/>
              </c:ext>
            </c:extLst>
          </c:dPt>
          <c:cat>
            <c:strRef>
              <c:f>'Prescribing gap - lipids'!$A$2:$A$3</c:f>
              <c:strCache>
                <c:ptCount val="2"/>
                <c:pt idx="0">
                  <c:v>Not on lipid lowering therapy</c:v>
                </c:pt>
                <c:pt idx="1">
                  <c:v>On lipid lowering therapy</c:v>
                </c:pt>
              </c:strCache>
            </c:strRef>
          </c:cat>
          <c:val>
            <c:numRef>
              <c:f>'Prescribing gap - lipids'!$B$2:$B$3</c:f>
              <c:numCache>
                <c:formatCode>General</c:formatCode>
                <c:ptCount val="2"/>
                <c:pt idx="0">
                  <c:v>51</c:v>
                </c:pt>
                <c:pt idx="1">
                  <c:v>49</c:v>
                </c:pt>
              </c:numCache>
            </c:numRef>
          </c:val>
          <c:extLst>
            <c:ext xmlns:c16="http://schemas.microsoft.com/office/drawing/2014/chart" uri="{C3380CC4-5D6E-409C-BE32-E72D297353CC}">
              <c16:uniqueId val="{00000000-81DF-D746-BA23-5664C83B736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Treatment gap</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3-2C80-2246-9630-F6957D51D20C}"/>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2-2C80-2246-9630-F6957D51D2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3F1-EB42-B26F-58CFFAE810C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3F1-EB42-B26F-58CFFAE810C1}"/>
              </c:ext>
            </c:extLst>
          </c:dPt>
          <c:cat>
            <c:strRef>
              <c:f>Sheet1!$A$2:$A$5</c:f>
              <c:strCache>
                <c:ptCount val="2"/>
                <c:pt idx="0">
                  <c:v>Not meeting target</c:v>
                </c:pt>
                <c:pt idx="1">
                  <c:v>Meeting target</c:v>
                </c:pt>
              </c:strCache>
            </c:strRef>
          </c:cat>
          <c:val>
            <c:numRef>
              <c:f>Sheet1!$B$2:$B$5</c:f>
              <c:numCache>
                <c:formatCode>General</c:formatCode>
                <c:ptCount val="4"/>
                <c:pt idx="0">
                  <c:v>40</c:v>
                </c:pt>
                <c:pt idx="1">
                  <c:v>60</c:v>
                </c:pt>
              </c:numCache>
            </c:numRef>
          </c:val>
          <c:extLst>
            <c:ext xmlns:c16="http://schemas.microsoft.com/office/drawing/2014/chart" uri="{C3380CC4-5D6E-409C-BE32-E72D297353CC}">
              <c16:uniqueId val="{00000000-2C80-2246-9630-F6957D51D20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Prescribing</a:t>
            </a:r>
            <a:r>
              <a:rPr lang="en-US" baseline="0" dirty="0"/>
              <a:t> gap</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'Prescribing gap - lipids'!$B$1</c:f>
              <c:strCache>
                <c:ptCount val="1"/>
                <c:pt idx="0">
                  <c:v>Percentage</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2-81DF-D746-BA23-5664C83B7366}"/>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81DF-D746-BA23-5664C83B7366}"/>
              </c:ext>
            </c:extLst>
          </c:dPt>
          <c:cat>
            <c:strRef>
              <c:f>'Prescribing gap - lipids'!$A$2:$A$3</c:f>
              <c:strCache>
                <c:ptCount val="2"/>
                <c:pt idx="0">
                  <c:v>Not on lipid lowering therapy</c:v>
                </c:pt>
                <c:pt idx="1">
                  <c:v>On lipid lowering therapy</c:v>
                </c:pt>
              </c:strCache>
            </c:strRef>
          </c:cat>
          <c:val>
            <c:numRef>
              <c:f>'Prescribing gap - lipids'!$B$2:$B$3</c:f>
              <c:numCache>
                <c:formatCode>General</c:formatCode>
                <c:ptCount val="2"/>
                <c:pt idx="0">
                  <c:v>51</c:v>
                </c:pt>
                <c:pt idx="1">
                  <c:v>49</c:v>
                </c:pt>
              </c:numCache>
            </c:numRef>
          </c:val>
          <c:extLst>
            <c:ext xmlns:c16="http://schemas.microsoft.com/office/drawing/2014/chart" uri="{C3380CC4-5D6E-409C-BE32-E72D297353CC}">
              <c16:uniqueId val="{00000000-81DF-D746-BA23-5664C83B736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Treatment gap</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3-2C80-2246-9630-F6957D51D20C}"/>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2-2C80-2246-9630-F6957D51D2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3F1-EB42-B26F-58CFFAE810C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3F1-EB42-B26F-58CFFAE810C1}"/>
              </c:ext>
            </c:extLst>
          </c:dPt>
          <c:cat>
            <c:strRef>
              <c:f>Sheet1!$A$2:$A$5</c:f>
              <c:strCache>
                <c:ptCount val="2"/>
                <c:pt idx="0">
                  <c:v>Not meeting target</c:v>
                </c:pt>
                <c:pt idx="1">
                  <c:v>Meeting target</c:v>
                </c:pt>
              </c:strCache>
            </c:strRef>
          </c:cat>
          <c:val>
            <c:numRef>
              <c:f>Sheet1!$B$2:$B$5</c:f>
              <c:numCache>
                <c:formatCode>General</c:formatCode>
                <c:ptCount val="4"/>
                <c:pt idx="0">
                  <c:v>40</c:v>
                </c:pt>
                <c:pt idx="1">
                  <c:v>60</c:v>
                </c:pt>
              </c:numCache>
            </c:numRef>
          </c:val>
          <c:extLst>
            <c:ext xmlns:c16="http://schemas.microsoft.com/office/drawing/2014/chart" uri="{C3380CC4-5D6E-409C-BE32-E72D297353CC}">
              <c16:uniqueId val="{00000000-2C80-2246-9630-F6957D51D20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8" name="Google Shape;49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9"/>
          <p:cNvSpPr>
            <a:spLocks noGrp="1"/>
          </p:cNvSpPr>
          <p:nvPr>
            <p:ph type="pic" idx="2"/>
          </p:nvPr>
        </p:nvSpPr>
        <p:spPr>
          <a:xfrm>
            <a:off x="5183188" y="987425"/>
            <a:ext cx="6172200" cy="4873625"/>
          </a:xfrm>
          <a:prstGeom prst="rect">
            <a:avLst/>
          </a:prstGeom>
          <a:noFill/>
          <a:ln>
            <a:noFill/>
          </a:ln>
        </p:spPr>
      </p:sp>
      <p:sp>
        <p:nvSpPr>
          <p:cNvPr id="74" name="Google Shape;74;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5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5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ull slide copy_grey">
  <p:cSld name="Full slide copy_grey">
    <p:spTree>
      <p:nvGrpSpPr>
        <p:cNvPr id="1" name="Shape 17"/>
        <p:cNvGrpSpPr/>
        <p:nvPr/>
      </p:nvGrpSpPr>
      <p:grpSpPr>
        <a:xfrm>
          <a:off x="0" y="0"/>
          <a:ext cx="0" cy="0"/>
          <a:chOff x="0" y="0"/>
          <a:chExt cx="0" cy="0"/>
        </a:xfrm>
      </p:grpSpPr>
      <p:pic>
        <p:nvPicPr>
          <p:cNvPr id="18" name="Google Shape;18;p41"/>
          <p:cNvPicPr preferRelativeResize="0"/>
          <p:nvPr/>
        </p:nvPicPr>
        <p:blipFill rotWithShape="1">
          <a:blip r:embed="rId2">
            <a:alphaModFix/>
          </a:blip>
          <a:srcRect/>
          <a:stretch/>
        </p:blipFill>
        <p:spPr>
          <a:xfrm>
            <a:off x="10552867" y="6397304"/>
            <a:ext cx="1267288" cy="368735"/>
          </a:xfrm>
          <a:prstGeom prst="rect">
            <a:avLst/>
          </a:prstGeom>
          <a:noFill/>
          <a:ln>
            <a:noFill/>
          </a:ln>
        </p:spPr>
      </p:pic>
      <p:sp>
        <p:nvSpPr>
          <p:cNvPr id="19" name="Google Shape;19;p41"/>
          <p:cNvSpPr/>
          <p:nvPr/>
        </p:nvSpPr>
        <p:spPr>
          <a:xfrm>
            <a:off x="219075" y="85725"/>
            <a:ext cx="2771775" cy="11620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41"/>
          <p:cNvSpPr txBox="1">
            <a:spLocks noGrp="1"/>
          </p:cNvSpPr>
          <p:nvPr>
            <p:ph type="body" idx="1"/>
          </p:nvPr>
        </p:nvSpPr>
        <p:spPr>
          <a:xfrm>
            <a:off x="306060" y="978761"/>
            <a:ext cx="7451725" cy="4664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latin typeface="Arial Narrow"/>
                <a:ea typeface="Arial Narrow"/>
                <a:cs typeface="Arial Narrow"/>
                <a:sym typeface="Arial Narrow"/>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41"/>
          <p:cNvSpPr txBox="1">
            <a:spLocks noGrp="1"/>
          </p:cNvSpPr>
          <p:nvPr>
            <p:ph type="body" idx="2"/>
          </p:nvPr>
        </p:nvSpPr>
        <p:spPr>
          <a:xfrm>
            <a:off x="306060" y="326309"/>
            <a:ext cx="7452026" cy="7369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4200"/>
              <a:buNone/>
              <a:defRPr sz="4200" b="1">
                <a:solidFill>
                  <a:schemeClr val="dk1"/>
                </a:solidFill>
                <a:latin typeface="Arial Narrow"/>
                <a:ea typeface="Arial Narrow"/>
                <a:cs typeface="Arial Narrow"/>
                <a:sym typeface="Arial Narrow"/>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41"/>
          <p:cNvSpPr txBox="1">
            <a:spLocks noGrp="1"/>
          </p:cNvSpPr>
          <p:nvPr>
            <p:ph type="body" idx="3"/>
          </p:nvPr>
        </p:nvSpPr>
        <p:spPr>
          <a:xfrm>
            <a:off x="306060" y="1729723"/>
            <a:ext cx="10809615" cy="40164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b="1">
                <a:solidFill>
                  <a:schemeClr val="dk1"/>
                </a:solidFill>
                <a:latin typeface="Arial Narrow"/>
                <a:ea typeface="Arial Narrow"/>
                <a:cs typeface="Arial Narrow"/>
                <a:sym typeface="Arial Narrow"/>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1"/>
          <p:cNvSpPr txBox="1">
            <a:spLocks noGrp="1"/>
          </p:cNvSpPr>
          <p:nvPr>
            <p:ph type="body" idx="4"/>
          </p:nvPr>
        </p:nvSpPr>
        <p:spPr>
          <a:xfrm>
            <a:off x="300211" y="2097681"/>
            <a:ext cx="10815464" cy="32991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b="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41"/>
          <p:cNvPicPr preferRelativeResize="0"/>
          <p:nvPr/>
        </p:nvPicPr>
        <p:blipFill rotWithShape="1">
          <a:blip r:embed="rId2">
            <a:alphaModFix/>
          </a:blip>
          <a:srcRect/>
          <a:stretch/>
        </p:blipFill>
        <p:spPr>
          <a:xfrm>
            <a:off x="10705267" y="6373900"/>
            <a:ext cx="1267288" cy="368735"/>
          </a:xfrm>
          <a:prstGeom prst="rect">
            <a:avLst/>
          </a:prstGeom>
          <a:noFill/>
          <a:ln>
            <a:noFill/>
          </a:ln>
        </p:spPr>
      </p:pic>
      <p:sp>
        <p:nvSpPr>
          <p:cNvPr id="25" name="Google Shape;25;p41"/>
          <p:cNvSpPr/>
          <p:nvPr/>
        </p:nvSpPr>
        <p:spPr>
          <a:xfrm>
            <a:off x="0" y="6006108"/>
            <a:ext cx="12192000" cy="870942"/>
          </a:xfrm>
          <a:prstGeom prst="rect">
            <a:avLst/>
          </a:prstGeom>
          <a:solidFill>
            <a:srgbClr val="D2D2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 name="Google Shape;26;p41"/>
          <p:cNvPicPr preferRelativeResize="0"/>
          <p:nvPr/>
        </p:nvPicPr>
        <p:blipFill rotWithShape="1">
          <a:blip r:embed="rId3">
            <a:alphaModFix/>
          </a:blip>
          <a:srcRect/>
          <a:stretch/>
        </p:blipFill>
        <p:spPr>
          <a:xfrm>
            <a:off x="10342459" y="6329169"/>
            <a:ext cx="1262009" cy="367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0" y="737755"/>
            <a:ext cx="12192000" cy="258733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F5496"/>
              </a:buClr>
              <a:buSzPts val="4800"/>
              <a:buFont typeface="Calibri"/>
              <a:buNone/>
            </a:pPr>
            <a:r>
              <a:rPr lang="en-US" sz="4800" b="1">
                <a:solidFill>
                  <a:srgbClr val="2F5496"/>
                </a:solidFill>
                <a:latin typeface="Calibri"/>
                <a:ea typeface="Calibri"/>
                <a:cs typeface="Calibri"/>
                <a:sym typeface="Calibri"/>
              </a:rPr>
              <a:t>Australian Diabetes Clinical Quality Registry (ADCQR) Results 202</a:t>
            </a:r>
            <a:r>
              <a:rPr lang="en-US" sz="4800" b="1">
                <a:solidFill>
                  <a:srgbClr val="2F5496"/>
                </a:solidFill>
              </a:rPr>
              <a:t>5</a:t>
            </a:r>
            <a:endParaRPr/>
          </a:p>
        </p:txBody>
      </p:sp>
      <p:sp>
        <p:nvSpPr>
          <p:cNvPr id="95" name="Google Shape;95;p1"/>
          <p:cNvSpPr txBox="1">
            <a:spLocks noGrp="1"/>
          </p:cNvSpPr>
          <p:nvPr>
            <p:ph type="subTitle" idx="1"/>
          </p:nvPr>
        </p:nvSpPr>
        <p:spPr>
          <a:xfrm>
            <a:off x="1524000" y="3996893"/>
            <a:ext cx="9144000" cy="149916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800"/>
              <a:buNone/>
            </a:pPr>
            <a:r>
              <a:rPr lang="en-US" sz="2800" b="1">
                <a:solidFill>
                  <a:srgbClr val="FF0000"/>
                </a:solidFill>
              </a:rPr>
              <a:t>Add your site details here</a:t>
            </a:r>
            <a:endParaRPr/>
          </a:p>
        </p:txBody>
      </p:sp>
      <p:pic>
        <p:nvPicPr>
          <p:cNvPr id="96" name="Google Shape;96;p1" descr="Logo, company name&#10;&#10;Description automatically generated"/>
          <p:cNvPicPr preferRelativeResize="0"/>
          <p:nvPr/>
        </p:nvPicPr>
        <p:blipFill rotWithShape="1">
          <a:blip r:embed="rId3">
            <a:alphaModFix/>
          </a:blip>
          <a:srcRect/>
          <a:stretch/>
        </p:blipFill>
        <p:spPr>
          <a:xfrm>
            <a:off x="2866049" y="5410437"/>
            <a:ext cx="2449727" cy="1082438"/>
          </a:xfrm>
          <a:prstGeom prst="rect">
            <a:avLst/>
          </a:prstGeom>
          <a:noFill/>
          <a:ln>
            <a:noFill/>
          </a:ln>
        </p:spPr>
      </p:pic>
      <p:pic>
        <p:nvPicPr>
          <p:cNvPr id="97" name="Google Shape;97;p1" descr="Image result for school of public health and preventive medicine monash logo"/>
          <p:cNvPicPr preferRelativeResize="0"/>
          <p:nvPr/>
        </p:nvPicPr>
        <p:blipFill rotWithShape="1">
          <a:blip r:embed="rId4">
            <a:alphaModFix/>
          </a:blip>
          <a:srcRect l="1968" t="20732" r="1758" b="38052"/>
          <a:stretch/>
        </p:blipFill>
        <p:spPr>
          <a:xfrm>
            <a:off x="359735" y="5496060"/>
            <a:ext cx="2328530" cy="9968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a:spLocks noGrp="1"/>
          </p:cNvSpPr>
          <p:nvPr>
            <p:ph type="title"/>
          </p:nvPr>
        </p:nvSpPr>
        <p:spPr>
          <a:xfrm>
            <a:off x="124690" y="247649"/>
            <a:ext cx="1874307"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a:t>
            </a:r>
            <a:r>
              <a:rPr lang="en-US" sz="2800">
                <a:solidFill>
                  <a:srgbClr val="2F5496"/>
                </a:solidFill>
              </a:rPr>
              <a:t>2025</a:t>
            </a:r>
            <a:endParaRPr/>
          </a:p>
        </p:txBody>
      </p:sp>
      <p:sp>
        <p:nvSpPr>
          <p:cNvPr id="181" name="Google Shape;181;p10"/>
          <p:cNvSpPr txBox="1">
            <a:spLocks noGrp="1"/>
          </p:cNvSpPr>
          <p:nvPr>
            <p:ph type="body" idx="1"/>
          </p:nvPr>
        </p:nvSpPr>
        <p:spPr>
          <a:xfrm>
            <a:off x="838200" y="1639260"/>
            <a:ext cx="10515600" cy="453770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3200"/>
              <a:buNone/>
            </a:pPr>
            <a:r>
              <a:rPr lang="en-US" sz="3200" dirty="0">
                <a:solidFill>
                  <a:srgbClr val="2F5496"/>
                </a:solidFill>
              </a:rPr>
              <a:t>         Target: &lt; 25kg/m</a:t>
            </a:r>
            <a:r>
              <a:rPr lang="en-US" sz="3200" baseline="30000" dirty="0">
                <a:solidFill>
                  <a:srgbClr val="2F5496"/>
                </a:solidFill>
              </a:rPr>
              <a:t>2</a:t>
            </a:r>
            <a:r>
              <a:rPr lang="en-US" sz="3200" dirty="0">
                <a:solidFill>
                  <a:srgbClr val="2F5496"/>
                </a:solidFill>
              </a:rPr>
              <a:t> for all people with diabetes</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Percentage not meeting target:</a:t>
            </a:r>
            <a:endParaRPr dirty="0"/>
          </a:p>
          <a:p>
            <a:pPr marL="0" lvl="0" indent="0" algn="l" rtl="0">
              <a:lnSpc>
                <a:spcPct val="90000"/>
              </a:lnSpc>
              <a:spcBef>
                <a:spcPts val="1000"/>
              </a:spcBef>
              <a:spcAft>
                <a:spcPts val="0"/>
              </a:spcAft>
              <a:buClr>
                <a:schemeClr val="dk1"/>
              </a:buClr>
              <a:buSzPts val="3200"/>
              <a:buNone/>
            </a:pPr>
            <a:endParaRPr sz="3200" dirty="0"/>
          </a:p>
        </p:txBody>
      </p:sp>
      <p:sp>
        <p:nvSpPr>
          <p:cNvPr id="182" name="Google Shape;182;p10"/>
          <p:cNvSpPr txBox="1"/>
          <p:nvPr/>
        </p:nvSpPr>
        <p:spPr>
          <a:xfrm>
            <a:off x="777633" y="775428"/>
            <a:ext cx="105156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F5496"/>
                </a:solidFill>
                <a:latin typeface="Calibri"/>
                <a:ea typeface="Calibri"/>
                <a:cs typeface="Calibri"/>
                <a:sym typeface="Calibri"/>
              </a:rPr>
              <a:t>BMI</a:t>
            </a:r>
            <a:endParaRPr/>
          </a:p>
        </p:txBody>
      </p:sp>
      <p:pic>
        <p:nvPicPr>
          <p:cNvPr id="183" name="Google Shape;183;p10" descr="Icon&#10;&#10;Description automatically generated"/>
          <p:cNvPicPr preferRelativeResize="0"/>
          <p:nvPr/>
        </p:nvPicPr>
        <p:blipFill rotWithShape="1">
          <a:blip r:embed="rId3">
            <a:alphaModFix/>
          </a:blip>
          <a:srcRect/>
          <a:stretch/>
        </p:blipFill>
        <p:spPr>
          <a:xfrm>
            <a:off x="777633" y="1363685"/>
            <a:ext cx="919642" cy="923880"/>
          </a:xfrm>
          <a:prstGeom prst="rect">
            <a:avLst/>
          </a:prstGeom>
          <a:noFill/>
          <a:ln>
            <a:noFill/>
          </a:ln>
        </p:spPr>
      </p:pic>
      <p:graphicFrame>
        <p:nvGraphicFramePr>
          <p:cNvPr id="184" name="Google Shape;184;p10"/>
          <p:cNvGraphicFramePr/>
          <p:nvPr/>
        </p:nvGraphicFramePr>
        <p:xfrm>
          <a:off x="2795005" y="3291809"/>
          <a:ext cx="6455550" cy="2790793"/>
        </p:xfrm>
        <a:graphic>
          <a:graphicData uri="http://schemas.openxmlformats.org/drawingml/2006/table">
            <a:tbl>
              <a:tblPr firstRow="1" bandRow="1">
                <a:noFill/>
                <a:tableStyleId>{BFCCA8E5-04E4-4DB1-B5CC-07E0E728C676}</a:tableStyleId>
              </a:tblPr>
              <a:tblGrid>
                <a:gridCol w="2151850">
                  <a:extLst>
                    <a:ext uri="{9D8B030D-6E8A-4147-A177-3AD203B41FA5}">
                      <a16:colId xmlns:a16="http://schemas.microsoft.com/office/drawing/2014/main" val="20000"/>
                    </a:ext>
                  </a:extLst>
                </a:gridCol>
                <a:gridCol w="2151850">
                  <a:extLst>
                    <a:ext uri="{9D8B030D-6E8A-4147-A177-3AD203B41FA5}">
                      <a16:colId xmlns:a16="http://schemas.microsoft.com/office/drawing/2014/main" val="20001"/>
                    </a:ext>
                  </a:extLst>
                </a:gridCol>
                <a:gridCol w="2151850">
                  <a:extLst>
                    <a:ext uri="{9D8B030D-6E8A-4147-A177-3AD203B41FA5}">
                      <a16:colId xmlns:a16="http://schemas.microsoft.com/office/drawing/2014/main" val="20002"/>
                    </a:ext>
                  </a:extLst>
                </a:gridCol>
              </a:tblGrid>
              <a:tr h="10362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lnSpc>
                          <a:spcPct val="150000"/>
                        </a:lnSpc>
                        <a:spcBef>
                          <a:spcPts val="0"/>
                        </a:spcBef>
                        <a:spcAft>
                          <a:spcPts val="0"/>
                        </a:spcAft>
                        <a:buNone/>
                      </a:pPr>
                      <a:r>
                        <a:rPr lang="en-US" sz="2400">
                          <a:solidFill>
                            <a:schemeClr val="accent1"/>
                          </a:solidFill>
                        </a:rPr>
                        <a:t>Our site</a:t>
                      </a:r>
                      <a:endParaRPr/>
                    </a:p>
                  </a:txBody>
                  <a:tcPr marL="91450" marR="91450" marT="45725" marB="45725">
                    <a:solidFill>
                      <a:srgbClr val="D0CECE"/>
                    </a:solidFill>
                  </a:tcPr>
                </a:tc>
                <a:tc>
                  <a:txBody>
                    <a:bodyPr/>
                    <a:lstStyle/>
                    <a:p>
                      <a:pPr marL="0" marR="0" lvl="0" indent="0" algn="ctr" rtl="0">
                        <a:lnSpc>
                          <a:spcPct val="150000"/>
                        </a:lnSpc>
                        <a:spcBef>
                          <a:spcPts val="0"/>
                        </a:spcBef>
                        <a:spcAft>
                          <a:spcPts val="0"/>
                        </a:spcAft>
                        <a:buNone/>
                      </a:pPr>
                      <a:r>
                        <a:rPr lang="en-US" sz="2400">
                          <a:solidFill>
                            <a:schemeClr val="accent1"/>
                          </a:solidFill>
                        </a:rPr>
                        <a:t>Other similar sites</a:t>
                      </a:r>
                      <a:endParaRPr/>
                    </a:p>
                  </a:txBody>
                  <a:tcPr marL="91450" marR="91450" marT="45725" marB="45725">
                    <a:solidFill>
                      <a:srgbClr val="D0CECE"/>
                    </a:solidFill>
                  </a:tcPr>
                </a:tc>
                <a:extLst>
                  <a:ext uri="{0D108BD9-81ED-4DB2-BD59-A6C34878D82A}">
                    <a16:rowId xmlns:a16="http://schemas.microsoft.com/office/drawing/2014/main" val="10000"/>
                  </a:ext>
                </a:extLst>
              </a:tr>
              <a:tr h="759225">
                <a:tc>
                  <a:txBody>
                    <a:bodyPr/>
                    <a:lstStyle/>
                    <a:p>
                      <a:pPr marL="0" marR="0" lvl="0" indent="0" algn="ctr" rtl="0">
                        <a:lnSpc>
                          <a:spcPct val="150000"/>
                        </a:lnSpc>
                        <a:spcBef>
                          <a:spcPts val="0"/>
                        </a:spcBef>
                        <a:spcAft>
                          <a:spcPts val="0"/>
                        </a:spcAft>
                        <a:buNone/>
                      </a:pPr>
                      <a:r>
                        <a:rPr lang="en-US" sz="3600"/>
                        <a:t>Type 1</a:t>
                      </a:r>
                      <a:endParaRPr/>
                    </a:p>
                  </a:txBody>
                  <a:tcPr marL="91450" marR="91450" marT="45725" marB="45725">
                    <a:solidFill>
                      <a:srgbClr val="D8E2F3"/>
                    </a:solidFill>
                  </a:tcPr>
                </a:tc>
                <a:tc>
                  <a:txBody>
                    <a:bodyPr/>
                    <a:lstStyle/>
                    <a:p>
                      <a:pPr marL="0" marR="0" lvl="0" indent="0" algn="ctr" rtl="0">
                        <a:lnSpc>
                          <a:spcPct val="150000"/>
                        </a:lnSpc>
                        <a:spcBef>
                          <a:spcPts val="0"/>
                        </a:spcBef>
                        <a:spcAft>
                          <a:spcPts val="0"/>
                        </a:spcAft>
                        <a:buNone/>
                      </a:pPr>
                      <a:r>
                        <a:rPr lang="en-US" sz="3600">
                          <a:solidFill>
                            <a:srgbClr val="FF0000"/>
                          </a:solidFill>
                        </a:rPr>
                        <a:t>Insert %</a:t>
                      </a:r>
                      <a:endParaRPr/>
                    </a:p>
                  </a:txBody>
                  <a:tcPr marL="91450" marR="91450" marT="45725" marB="45725">
                    <a:solidFill>
                      <a:srgbClr val="D8E2F3"/>
                    </a:solidFill>
                  </a:tcPr>
                </a:tc>
                <a:tc>
                  <a:txBody>
                    <a:bodyPr/>
                    <a:lstStyle/>
                    <a:p>
                      <a:pPr marL="0" marR="0" lvl="0" indent="0" algn="ctr" rtl="0">
                        <a:lnSpc>
                          <a:spcPct val="150000"/>
                        </a:lnSpc>
                        <a:spcBef>
                          <a:spcPts val="0"/>
                        </a:spcBef>
                        <a:spcAft>
                          <a:spcPts val="0"/>
                        </a:spcAft>
                        <a:buClr>
                          <a:srgbClr val="FF0000"/>
                        </a:buClr>
                        <a:buSzPts val="3600"/>
                        <a:buFont typeface="Calibri"/>
                        <a:buNone/>
                      </a:pPr>
                      <a:r>
                        <a:rPr lang="en-US" sz="3600">
                          <a:solidFill>
                            <a:srgbClr val="FF0000"/>
                          </a:solidFill>
                        </a:rPr>
                        <a:t>Insert %</a:t>
                      </a:r>
                      <a:endParaRPr/>
                    </a:p>
                  </a:txBody>
                  <a:tcPr marL="91450" marR="91450" marT="45725" marB="45725">
                    <a:solidFill>
                      <a:srgbClr val="D8E2F3"/>
                    </a:solidFill>
                  </a:tcPr>
                </a:tc>
                <a:extLst>
                  <a:ext uri="{0D108BD9-81ED-4DB2-BD59-A6C34878D82A}">
                    <a16:rowId xmlns:a16="http://schemas.microsoft.com/office/drawing/2014/main" val="10001"/>
                  </a:ext>
                </a:extLst>
              </a:tr>
              <a:tr h="759225">
                <a:tc>
                  <a:txBody>
                    <a:bodyPr/>
                    <a:lstStyle/>
                    <a:p>
                      <a:pPr marL="0" marR="0" lvl="0" indent="0" algn="ctr" rtl="0">
                        <a:lnSpc>
                          <a:spcPct val="150000"/>
                        </a:lnSpc>
                        <a:spcBef>
                          <a:spcPts val="0"/>
                        </a:spcBef>
                        <a:spcAft>
                          <a:spcPts val="0"/>
                        </a:spcAft>
                        <a:buNone/>
                      </a:pPr>
                      <a:r>
                        <a:rPr lang="en-US" sz="3600"/>
                        <a:t>Type 2</a:t>
                      </a:r>
                      <a:endParaRPr/>
                    </a:p>
                  </a:txBody>
                  <a:tcPr marL="91450" marR="91450" marT="45725" marB="45725">
                    <a:solidFill>
                      <a:srgbClr val="B3C6E7"/>
                    </a:solidFill>
                  </a:tcPr>
                </a:tc>
                <a:tc>
                  <a:txBody>
                    <a:bodyPr/>
                    <a:lstStyle/>
                    <a:p>
                      <a:pPr marL="0" marR="0" lvl="0" indent="0" algn="ctr" rtl="0">
                        <a:lnSpc>
                          <a:spcPct val="150000"/>
                        </a:lnSpc>
                        <a:spcBef>
                          <a:spcPts val="0"/>
                        </a:spcBef>
                        <a:spcAft>
                          <a:spcPts val="0"/>
                        </a:spcAft>
                        <a:buNone/>
                      </a:pPr>
                      <a:r>
                        <a:rPr lang="en-US" sz="3600">
                          <a:solidFill>
                            <a:srgbClr val="FF0000"/>
                          </a:solidFill>
                        </a:rPr>
                        <a:t>Insert %</a:t>
                      </a:r>
                      <a:endParaRPr/>
                    </a:p>
                  </a:txBody>
                  <a:tcPr marL="91450" marR="91450" marT="45725" marB="45725">
                    <a:solidFill>
                      <a:srgbClr val="B3C6E7"/>
                    </a:solidFill>
                  </a:tcPr>
                </a:tc>
                <a:tc>
                  <a:txBody>
                    <a:bodyPr/>
                    <a:lstStyle/>
                    <a:p>
                      <a:pPr marL="0" marR="0" lvl="0" indent="0" algn="ctr" rtl="0">
                        <a:lnSpc>
                          <a:spcPct val="150000"/>
                        </a:lnSpc>
                        <a:spcBef>
                          <a:spcPts val="0"/>
                        </a:spcBef>
                        <a:spcAft>
                          <a:spcPts val="0"/>
                        </a:spcAft>
                        <a:buClr>
                          <a:srgbClr val="FF0000"/>
                        </a:buClr>
                        <a:buSzPts val="3600"/>
                        <a:buFont typeface="Calibri"/>
                        <a:buNone/>
                      </a:pPr>
                      <a:r>
                        <a:rPr lang="en-US" sz="3600">
                          <a:solidFill>
                            <a:srgbClr val="FF0000"/>
                          </a:solidFill>
                        </a:rPr>
                        <a:t>Insert %</a:t>
                      </a:r>
                      <a:endParaRPr/>
                    </a:p>
                  </a:txBody>
                  <a:tcPr marL="91450" marR="91450" marT="45725" marB="45725">
                    <a:solidFill>
                      <a:srgbClr val="B3C6E7"/>
                    </a:solidFill>
                  </a:tcPr>
                </a:tc>
                <a:extLst>
                  <a:ext uri="{0D108BD9-81ED-4DB2-BD59-A6C34878D82A}">
                    <a16:rowId xmlns:a16="http://schemas.microsoft.com/office/drawing/2014/main" val="10002"/>
                  </a:ext>
                </a:extLst>
              </a:tr>
            </a:tbl>
          </a:graphicData>
        </a:graphic>
      </p:graphicFrame>
      <p:pic>
        <p:nvPicPr>
          <p:cNvPr id="185" name="Google Shape;185;p10" descr="A picture containing shape&#10;&#10;Description automatically generated"/>
          <p:cNvPicPr preferRelativeResize="0"/>
          <p:nvPr/>
        </p:nvPicPr>
        <p:blipFill rotWithShape="1">
          <a:blip r:embed="rId4">
            <a:alphaModFix/>
          </a:blip>
          <a:srcRect/>
          <a:stretch/>
        </p:blipFill>
        <p:spPr>
          <a:xfrm>
            <a:off x="1998998" y="837408"/>
            <a:ext cx="973109" cy="645480"/>
          </a:xfrm>
          <a:prstGeom prst="rect">
            <a:avLst/>
          </a:prstGeom>
          <a:noFill/>
          <a:ln>
            <a:noFill/>
          </a:ln>
        </p:spPr>
      </p:pic>
      <p:sp>
        <p:nvSpPr>
          <p:cNvPr id="186" name="Google Shape;186;p10"/>
          <p:cNvSpPr txBox="1"/>
          <p:nvPr/>
        </p:nvSpPr>
        <p:spPr>
          <a:xfrm>
            <a:off x="3752860" y="6176968"/>
            <a:ext cx="46863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17 of the site report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title"/>
          </p:nvPr>
        </p:nvSpPr>
        <p:spPr>
          <a:xfrm>
            <a:off x="124690" y="247649"/>
            <a:ext cx="1941501"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a:t>
            </a:r>
            <a:r>
              <a:rPr lang="en-US" sz="2800">
                <a:solidFill>
                  <a:srgbClr val="2F5496"/>
                </a:solidFill>
              </a:rPr>
              <a:t>2025</a:t>
            </a:r>
            <a:endParaRPr/>
          </a:p>
        </p:txBody>
      </p:sp>
      <p:sp>
        <p:nvSpPr>
          <p:cNvPr id="192" name="Google Shape;192;p11"/>
          <p:cNvSpPr txBox="1">
            <a:spLocks noGrp="1"/>
          </p:cNvSpPr>
          <p:nvPr>
            <p:ph type="body" idx="1"/>
          </p:nvPr>
        </p:nvSpPr>
        <p:spPr>
          <a:xfrm>
            <a:off x="1427128" y="1675124"/>
            <a:ext cx="11576482" cy="925997"/>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a:t>          </a:t>
            </a:r>
            <a:r>
              <a:rPr lang="en-US">
                <a:solidFill>
                  <a:srgbClr val="2F5496"/>
                </a:solidFill>
              </a:rPr>
              <a:t>Targets : &lt; 140/90 mmHg in adults with diabetes</a:t>
            </a:r>
            <a:endParaRPr/>
          </a:p>
          <a:p>
            <a:pPr marL="0" lvl="0" indent="0" algn="l" rtl="0">
              <a:lnSpc>
                <a:spcPct val="90000"/>
              </a:lnSpc>
              <a:spcBef>
                <a:spcPts val="1000"/>
              </a:spcBef>
              <a:spcAft>
                <a:spcPts val="0"/>
              </a:spcAft>
              <a:buClr>
                <a:srgbClr val="2F5496"/>
              </a:buClr>
              <a:buSzPct val="100000"/>
              <a:buNone/>
            </a:pPr>
            <a:r>
              <a:rPr lang="en-US">
                <a:solidFill>
                  <a:srgbClr val="2F5496"/>
                </a:solidFill>
              </a:rPr>
              <a:t>           &lt; 130/80 mmHg in adults with diabetes and albuminuria/nephropathy</a:t>
            </a:r>
            <a:endParaRPr/>
          </a:p>
        </p:txBody>
      </p:sp>
      <p:sp>
        <p:nvSpPr>
          <p:cNvPr id="193" name="Google Shape;193;p11"/>
          <p:cNvSpPr txBox="1"/>
          <p:nvPr/>
        </p:nvSpPr>
        <p:spPr>
          <a:xfrm>
            <a:off x="838200" y="872836"/>
            <a:ext cx="10515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2F5496"/>
                </a:solidFill>
                <a:latin typeface="Calibri"/>
                <a:ea typeface="Calibri"/>
                <a:cs typeface="Calibri"/>
                <a:sym typeface="Calibri"/>
              </a:rPr>
              <a:t>Blood pressure</a:t>
            </a:r>
            <a:endParaRPr/>
          </a:p>
        </p:txBody>
      </p:sp>
      <p:pic>
        <p:nvPicPr>
          <p:cNvPr id="194" name="Google Shape;194;p11" descr="Icon&#10;&#10;Description automatically generated"/>
          <p:cNvPicPr preferRelativeResize="0"/>
          <p:nvPr/>
        </p:nvPicPr>
        <p:blipFill rotWithShape="1">
          <a:blip r:embed="rId3">
            <a:alphaModFix/>
          </a:blip>
          <a:srcRect/>
          <a:stretch/>
        </p:blipFill>
        <p:spPr>
          <a:xfrm>
            <a:off x="966253" y="1541130"/>
            <a:ext cx="921750" cy="925997"/>
          </a:xfrm>
          <a:prstGeom prst="rect">
            <a:avLst/>
          </a:prstGeom>
          <a:noFill/>
          <a:ln>
            <a:noFill/>
          </a:ln>
        </p:spPr>
      </p:pic>
      <p:graphicFrame>
        <p:nvGraphicFramePr>
          <p:cNvPr id="195" name="Google Shape;195;p11"/>
          <p:cNvGraphicFramePr/>
          <p:nvPr/>
        </p:nvGraphicFramePr>
        <p:xfrm>
          <a:off x="540912" y="3581928"/>
          <a:ext cx="5432850" cy="2403225"/>
        </p:xfrm>
        <a:graphic>
          <a:graphicData uri="http://schemas.openxmlformats.org/drawingml/2006/table">
            <a:tbl>
              <a:tblPr firstRow="1" bandRow="1">
                <a:noFill/>
                <a:tableStyleId>{BFCCA8E5-04E4-4DB1-B5CC-07E0E728C676}</a:tableStyleId>
              </a:tblPr>
              <a:tblGrid>
                <a:gridCol w="1810950">
                  <a:extLst>
                    <a:ext uri="{9D8B030D-6E8A-4147-A177-3AD203B41FA5}">
                      <a16:colId xmlns:a16="http://schemas.microsoft.com/office/drawing/2014/main" val="20000"/>
                    </a:ext>
                  </a:extLst>
                </a:gridCol>
                <a:gridCol w="1810950">
                  <a:extLst>
                    <a:ext uri="{9D8B030D-6E8A-4147-A177-3AD203B41FA5}">
                      <a16:colId xmlns:a16="http://schemas.microsoft.com/office/drawing/2014/main" val="20001"/>
                    </a:ext>
                  </a:extLst>
                </a:gridCol>
                <a:gridCol w="1810950">
                  <a:extLst>
                    <a:ext uri="{9D8B030D-6E8A-4147-A177-3AD203B41FA5}">
                      <a16:colId xmlns:a16="http://schemas.microsoft.com/office/drawing/2014/main" val="20002"/>
                    </a:ext>
                  </a:extLst>
                </a:gridCol>
              </a:tblGrid>
              <a:tr h="880775">
                <a:tc>
                  <a:txBody>
                    <a:bodyPr/>
                    <a:lstStyle/>
                    <a:p>
                      <a:pPr marL="0" marR="0" lvl="0" indent="0" algn="l" rtl="0">
                        <a:lnSpc>
                          <a:spcPct val="100000"/>
                        </a:lnSpc>
                        <a:spcBef>
                          <a:spcPts val="0"/>
                        </a:spcBef>
                        <a:spcAft>
                          <a:spcPts val="0"/>
                        </a:spcAft>
                        <a:buClr>
                          <a:schemeClr val="dk1"/>
                        </a:buClr>
                        <a:buSzPts val="2800"/>
                        <a:buFont typeface="Calibri"/>
                        <a:buNone/>
                      </a:pPr>
                      <a:r>
                        <a:rPr lang="en-US" sz="2800">
                          <a:solidFill>
                            <a:schemeClr val="dk1"/>
                          </a:solidFill>
                        </a:rPr>
                        <a:t>Type 1</a:t>
                      </a:r>
                      <a:endParaRPr/>
                    </a:p>
                    <a:p>
                      <a:pPr marL="0" marR="0" lvl="0" indent="0" algn="l" rtl="0">
                        <a:lnSpc>
                          <a:spcPct val="100000"/>
                        </a:lnSpc>
                        <a:spcBef>
                          <a:spcPts val="0"/>
                        </a:spcBef>
                        <a:spcAft>
                          <a:spcPts val="0"/>
                        </a:spcAft>
                        <a:buNone/>
                      </a:pPr>
                      <a:endParaRPr sz="1800"/>
                    </a:p>
                  </a:txBody>
                  <a:tcPr marL="91450" marR="91450" marT="45725" marB="45725"/>
                </a:tc>
                <a:tc>
                  <a:txBody>
                    <a:bodyPr/>
                    <a:lstStyle/>
                    <a:p>
                      <a:pPr marL="0" marR="0" lvl="0" indent="0" algn="ctr" rtl="0">
                        <a:lnSpc>
                          <a:spcPct val="100000"/>
                        </a:lnSpc>
                        <a:spcBef>
                          <a:spcPts val="0"/>
                        </a:spcBef>
                        <a:spcAft>
                          <a:spcPts val="0"/>
                        </a:spcAft>
                        <a:buNone/>
                      </a:pPr>
                      <a:r>
                        <a:rPr lang="en-US" sz="2400">
                          <a:solidFill>
                            <a:schemeClr val="accent1"/>
                          </a:solidFill>
                        </a:rPr>
                        <a:t>Our site</a:t>
                      </a:r>
                      <a:endParaRPr/>
                    </a:p>
                  </a:txBody>
                  <a:tcPr marL="91450" marR="91450" marT="45725" marB="45725">
                    <a:solidFill>
                      <a:srgbClr val="D0CECE"/>
                    </a:solidFill>
                  </a:tcPr>
                </a:tc>
                <a:tc>
                  <a:txBody>
                    <a:bodyPr/>
                    <a:lstStyle/>
                    <a:p>
                      <a:pPr marL="0" marR="0" lvl="0" indent="0" algn="ctr" rtl="0">
                        <a:lnSpc>
                          <a:spcPct val="100000"/>
                        </a:lnSpc>
                        <a:spcBef>
                          <a:spcPts val="0"/>
                        </a:spcBef>
                        <a:spcAft>
                          <a:spcPts val="0"/>
                        </a:spcAft>
                        <a:buNone/>
                      </a:pPr>
                      <a:r>
                        <a:rPr lang="en-US" sz="2400">
                          <a:solidFill>
                            <a:schemeClr val="accent1"/>
                          </a:solidFill>
                        </a:rPr>
                        <a:t>Other similar sites</a:t>
                      </a:r>
                      <a:endParaRPr/>
                    </a:p>
                  </a:txBody>
                  <a:tcPr marL="91450" marR="91450" marT="45725" marB="45725">
                    <a:solidFill>
                      <a:srgbClr val="D0CECE"/>
                    </a:solidFill>
                  </a:tcPr>
                </a:tc>
                <a:extLst>
                  <a:ext uri="{0D108BD9-81ED-4DB2-BD59-A6C34878D82A}">
                    <a16:rowId xmlns:a16="http://schemas.microsoft.com/office/drawing/2014/main" val="10000"/>
                  </a:ext>
                </a:extLst>
              </a:tr>
              <a:tr h="712975">
                <a:tc>
                  <a:txBody>
                    <a:bodyPr/>
                    <a:lstStyle/>
                    <a:p>
                      <a:pPr marL="0" marR="0" lvl="0" indent="0" algn="ctr" rtl="0">
                        <a:lnSpc>
                          <a:spcPct val="100000"/>
                        </a:lnSpc>
                        <a:spcBef>
                          <a:spcPts val="0"/>
                        </a:spcBef>
                        <a:spcAft>
                          <a:spcPts val="0"/>
                        </a:spcAft>
                        <a:buNone/>
                      </a:pPr>
                      <a:r>
                        <a:rPr lang="en-US" sz="2600"/>
                        <a:t>≥130mmHg</a:t>
                      </a:r>
                      <a:endParaRPr/>
                    </a:p>
                  </a:txBody>
                  <a:tcPr marL="91450" marR="91450" marT="45725" marB="45725">
                    <a:solidFill>
                      <a:srgbClr val="D8E2F3"/>
                    </a:solidFill>
                  </a:tcPr>
                </a:tc>
                <a:tc>
                  <a:txBody>
                    <a:bodyPr/>
                    <a:lstStyle/>
                    <a:p>
                      <a:pPr marL="0" marR="0" lvl="0" indent="0" algn="ctr" rtl="0">
                        <a:lnSpc>
                          <a:spcPct val="100000"/>
                        </a:lnSpc>
                        <a:spcBef>
                          <a:spcPts val="0"/>
                        </a:spcBef>
                        <a:spcAft>
                          <a:spcPts val="0"/>
                        </a:spcAft>
                        <a:buNone/>
                      </a:pPr>
                      <a:r>
                        <a:rPr lang="en-US" sz="2800">
                          <a:solidFill>
                            <a:srgbClr val="FF0000"/>
                          </a:solidFill>
                        </a:rPr>
                        <a:t>Insert %</a:t>
                      </a:r>
                      <a:endParaRPr/>
                    </a:p>
                  </a:txBody>
                  <a:tcPr marL="91450" marR="91450" marT="45725" marB="45725">
                    <a:solidFill>
                      <a:srgbClr val="D8E2F3"/>
                    </a:solidFill>
                  </a:tcPr>
                </a:tc>
                <a:tc>
                  <a:txBody>
                    <a:bodyPr/>
                    <a:lstStyle/>
                    <a:p>
                      <a:pPr marL="0" marR="0" lvl="0" indent="0" algn="ctr" rtl="0">
                        <a:lnSpc>
                          <a:spcPct val="100000"/>
                        </a:lnSpc>
                        <a:spcBef>
                          <a:spcPts val="0"/>
                        </a:spcBef>
                        <a:spcAft>
                          <a:spcPts val="0"/>
                        </a:spcAft>
                        <a:buClr>
                          <a:srgbClr val="FF0000"/>
                        </a:buClr>
                        <a:buSzPts val="2800"/>
                        <a:buFont typeface="Calibri"/>
                        <a:buNone/>
                      </a:pPr>
                      <a:r>
                        <a:rPr lang="en-US" sz="2800">
                          <a:solidFill>
                            <a:srgbClr val="FF0000"/>
                          </a:solidFill>
                        </a:rPr>
                        <a:t>Insert %</a:t>
                      </a:r>
                      <a:endParaRPr/>
                    </a:p>
                  </a:txBody>
                  <a:tcPr marL="91450" marR="91450" marT="45725" marB="45725">
                    <a:solidFill>
                      <a:srgbClr val="D8E2F3"/>
                    </a:solidFill>
                  </a:tcPr>
                </a:tc>
                <a:extLst>
                  <a:ext uri="{0D108BD9-81ED-4DB2-BD59-A6C34878D82A}">
                    <a16:rowId xmlns:a16="http://schemas.microsoft.com/office/drawing/2014/main" val="10001"/>
                  </a:ext>
                </a:extLst>
              </a:tr>
              <a:tr h="809475">
                <a:tc>
                  <a:txBody>
                    <a:bodyPr/>
                    <a:lstStyle/>
                    <a:p>
                      <a:pPr marL="0" marR="0" lvl="0" indent="0" algn="ctr" rtl="0">
                        <a:lnSpc>
                          <a:spcPct val="100000"/>
                        </a:lnSpc>
                        <a:spcBef>
                          <a:spcPts val="0"/>
                        </a:spcBef>
                        <a:spcAft>
                          <a:spcPts val="0"/>
                        </a:spcAft>
                        <a:buNone/>
                      </a:pPr>
                      <a:r>
                        <a:rPr lang="en-US" sz="2600"/>
                        <a:t>≥140mmHg</a:t>
                      </a:r>
                      <a:endParaRPr/>
                    </a:p>
                  </a:txBody>
                  <a:tcPr marL="91450" marR="91450" marT="45725" marB="45725">
                    <a:solidFill>
                      <a:srgbClr val="B3C6E7"/>
                    </a:solidFill>
                  </a:tcPr>
                </a:tc>
                <a:tc>
                  <a:txBody>
                    <a:bodyPr/>
                    <a:lstStyle/>
                    <a:p>
                      <a:pPr marL="0" marR="0" lvl="0" indent="0" algn="ctr" rtl="0">
                        <a:lnSpc>
                          <a:spcPct val="100000"/>
                        </a:lnSpc>
                        <a:spcBef>
                          <a:spcPts val="0"/>
                        </a:spcBef>
                        <a:spcAft>
                          <a:spcPts val="0"/>
                        </a:spcAft>
                        <a:buNone/>
                      </a:pPr>
                      <a:r>
                        <a:rPr lang="en-US" sz="2800">
                          <a:solidFill>
                            <a:srgbClr val="FF0000"/>
                          </a:solidFill>
                        </a:rPr>
                        <a:t>Insert %</a:t>
                      </a:r>
                      <a:endParaRPr/>
                    </a:p>
                  </a:txBody>
                  <a:tcPr marL="91450" marR="91450" marT="45725" marB="45725">
                    <a:solidFill>
                      <a:srgbClr val="B3C6E7"/>
                    </a:solidFill>
                  </a:tcPr>
                </a:tc>
                <a:tc>
                  <a:txBody>
                    <a:bodyPr/>
                    <a:lstStyle/>
                    <a:p>
                      <a:pPr marL="0" marR="0" lvl="0" indent="0" algn="ctr" rtl="0">
                        <a:lnSpc>
                          <a:spcPct val="100000"/>
                        </a:lnSpc>
                        <a:spcBef>
                          <a:spcPts val="0"/>
                        </a:spcBef>
                        <a:spcAft>
                          <a:spcPts val="0"/>
                        </a:spcAft>
                        <a:buClr>
                          <a:srgbClr val="FF0000"/>
                        </a:buClr>
                        <a:buSzPts val="2800"/>
                        <a:buFont typeface="Calibri"/>
                        <a:buNone/>
                      </a:pPr>
                      <a:r>
                        <a:rPr lang="en-US" sz="2800">
                          <a:solidFill>
                            <a:srgbClr val="FF0000"/>
                          </a:solidFill>
                        </a:rPr>
                        <a:t>Insert %</a:t>
                      </a:r>
                      <a:endParaRPr/>
                    </a:p>
                  </a:txBody>
                  <a:tcPr marL="91450" marR="91450" marT="45725" marB="45725">
                    <a:solidFill>
                      <a:srgbClr val="B3C6E7"/>
                    </a:solidFill>
                  </a:tcPr>
                </a:tc>
                <a:extLst>
                  <a:ext uri="{0D108BD9-81ED-4DB2-BD59-A6C34878D82A}">
                    <a16:rowId xmlns:a16="http://schemas.microsoft.com/office/drawing/2014/main" val="10002"/>
                  </a:ext>
                </a:extLst>
              </a:tr>
            </a:tbl>
          </a:graphicData>
        </a:graphic>
      </p:graphicFrame>
      <p:graphicFrame>
        <p:nvGraphicFramePr>
          <p:cNvPr id="196" name="Google Shape;196;p11"/>
          <p:cNvGraphicFramePr/>
          <p:nvPr/>
        </p:nvGraphicFramePr>
        <p:xfrm>
          <a:off x="6271035" y="3579926"/>
          <a:ext cx="5432850" cy="2403225"/>
        </p:xfrm>
        <a:graphic>
          <a:graphicData uri="http://schemas.openxmlformats.org/drawingml/2006/table">
            <a:tbl>
              <a:tblPr firstRow="1" bandRow="1">
                <a:noFill/>
                <a:tableStyleId>{BFCCA8E5-04E4-4DB1-B5CC-07E0E728C676}</a:tableStyleId>
              </a:tblPr>
              <a:tblGrid>
                <a:gridCol w="1810950">
                  <a:extLst>
                    <a:ext uri="{9D8B030D-6E8A-4147-A177-3AD203B41FA5}">
                      <a16:colId xmlns:a16="http://schemas.microsoft.com/office/drawing/2014/main" val="20000"/>
                    </a:ext>
                  </a:extLst>
                </a:gridCol>
                <a:gridCol w="1810950">
                  <a:extLst>
                    <a:ext uri="{9D8B030D-6E8A-4147-A177-3AD203B41FA5}">
                      <a16:colId xmlns:a16="http://schemas.microsoft.com/office/drawing/2014/main" val="20001"/>
                    </a:ext>
                  </a:extLst>
                </a:gridCol>
                <a:gridCol w="1810950">
                  <a:extLst>
                    <a:ext uri="{9D8B030D-6E8A-4147-A177-3AD203B41FA5}">
                      <a16:colId xmlns:a16="http://schemas.microsoft.com/office/drawing/2014/main" val="20002"/>
                    </a:ext>
                  </a:extLst>
                </a:gridCol>
              </a:tblGrid>
              <a:tr h="880775">
                <a:tc>
                  <a:txBody>
                    <a:bodyPr/>
                    <a:lstStyle/>
                    <a:p>
                      <a:pPr marL="0" marR="0" lvl="0" indent="0" algn="l" rtl="0">
                        <a:lnSpc>
                          <a:spcPct val="100000"/>
                        </a:lnSpc>
                        <a:spcBef>
                          <a:spcPts val="0"/>
                        </a:spcBef>
                        <a:spcAft>
                          <a:spcPts val="0"/>
                        </a:spcAft>
                        <a:buClr>
                          <a:schemeClr val="dk1"/>
                        </a:buClr>
                        <a:buSzPts val="2800"/>
                        <a:buFont typeface="Calibri"/>
                        <a:buNone/>
                      </a:pPr>
                      <a:r>
                        <a:rPr lang="en-US" sz="2800">
                          <a:solidFill>
                            <a:schemeClr val="dk1"/>
                          </a:solidFill>
                        </a:rPr>
                        <a:t>Type 2</a:t>
                      </a:r>
                      <a:endParaRPr/>
                    </a:p>
                    <a:p>
                      <a:pPr marL="0" marR="0" lvl="0" indent="0" algn="l" rtl="0">
                        <a:lnSpc>
                          <a:spcPct val="100000"/>
                        </a:lnSpc>
                        <a:spcBef>
                          <a:spcPts val="0"/>
                        </a:spcBef>
                        <a:spcAft>
                          <a:spcPts val="0"/>
                        </a:spcAft>
                        <a:buNone/>
                      </a:pPr>
                      <a:endParaRPr sz="1800"/>
                    </a:p>
                  </a:txBody>
                  <a:tcPr marL="91450" marR="91450" marT="45725" marB="45725"/>
                </a:tc>
                <a:tc>
                  <a:txBody>
                    <a:bodyPr/>
                    <a:lstStyle/>
                    <a:p>
                      <a:pPr marL="0" marR="0" lvl="0" indent="0" algn="ctr" rtl="0">
                        <a:lnSpc>
                          <a:spcPct val="100000"/>
                        </a:lnSpc>
                        <a:spcBef>
                          <a:spcPts val="0"/>
                        </a:spcBef>
                        <a:spcAft>
                          <a:spcPts val="0"/>
                        </a:spcAft>
                        <a:buNone/>
                      </a:pPr>
                      <a:r>
                        <a:rPr lang="en-US" sz="2400">
                          <a:solidFill>
                            <a:schemeClr val="accent1"/>
                          </a:solidFill>
                        </a:rPr>
                        <a:t>Our site</a:t>
                      </a:r>
                      <a:endParaRPr/>
                    </a:p>
                  </a:txBody>
                  <a:tcPr marL="91450" marR="91450" marT="45725" marB="45725">
                    <a:solidFill>
                      <a:srgbClr val="D0CECE"/>
                    </a:solidFill>
                  </a:tcPr>
                </a:tc>
                <a:tc>
                  <a:txBody>
                    <a:bodyPr/>
                    <a:lstStyle/>
                    <a:p>
                      <a:pPr marL="0" marR="0" lvl="0" indent="0" algn="ctr" rtl="0">
                        <a:lnSpc>
                          <a:spcPct val="100000"/>
                        </a:lnSpc>
                        <a:spcBef>
                          <a:spcPts val="0"/>
                        </a:spcBef>
                        <a:spcAft>
                          <a:spcPts val="0"/>
                        </a:spcAft>
                        <a:buNone/>
                      </a:pPr>
                      <a:r>
                        <a:rPr lang="en-US" sz="2400">
                          <a:solidFill>
                            <a:schemeClr val="accent1"/>
                          </a:solidFill>
                        </a:rPr>
                        <a:t>Other similar sites</a:t>
                      </a:r>
                      <a:endParaRPr/>
                    </a:p>
                  </a:txBody>
                  <a:tcPr marL="91450" marR="91450" marT="45725" marB="45725">
                    <a:solidFill>
                      <a:srgbClr val="D0CECE"/>
                    </a:solidFill>
                  </a:tcPr>
                </a:tc>
                <a:extLst>
                  <a:ext uri="{0D108BD9-81ED-4DB2-BD59-A6C34878D82A}">
                    <a16:rowId xmlns:a16="http://schemas.microsoft.com/office/drawing/2014/main" val="10000"/>
                  </a:ext>
                </a:extLst>
              </a:tr>
              <a:tr h="712975">
                <a:tc>
                  <a:txBody>
                    <a:bodyPr/>
                    <a:lstStyle/>
                    <a:p>
                      <a:pPr marL="0" marR="0" lvl="0" indent="0" algn="ctr" rtl="0">
                        <a:lnSpc>
                          <a:spcPct val="100000"/>
                        </a:lnSpc>
                        <a:spcBef>
                          <a:spcPts val="0"/>
                        </a:spcBef>
                        <a:spcAft>
                          <a:spcPts val="0"/>
                        </a:spcAft>
                        <a:buNone/>
                      </a:pPr>
                      <a:r>
                        <a:rPr lang="en-US" sz="2600"/>
                        <a:t>≥130mmHg</a:t>
                      </a:r>
                      <a:endParaRPr/>
                    </a:p>
                  </a:txBody>
                  <a:tcPr marL="91450" marR="91450" marT="45725" marB="45725">
                    <a:solidFill>
                      <a:srgbClr val="D8E2F3"/>
                    </a:solidFill>
                  </a:tcPr>
                </a:tc>
                <a:tc>
                  <a:txBody>
                    <a:bodyPr/>
                    <a:lstStyle/>
                    <a:p>
                      <a:pPr marL="0" marR="0" lvl="0" indent="0" algn="ctr" rtl="0">
                        <a:lnSpc>
                          <a:spcPct val="100000"/>
                        </a:lnSpc>
                        <a:spcBef>
                          <a:spcPts val="0"/>
                        </a:spcBef>
                        <a:spcAft>
                          <a:spcPts val="0"/>
                        </a:spcAft>
                        <a:buNone/>
                      </a:pPr>
                      <a:r>
                        <a:rPr lang="en-US" sz="2800">
                          <a:solidFill>
                            <a:srgbClr val="FF0000"/>
                          </a:solidFill>
                        </a:rPr>
                        <a:t>Insert %</a:t>
                      </a:r>
                      <a:endParaRPr/>
                    </a:p>
                  </a:txBody>
                  <a:tcPr marL="91450" marR="91450" marT="45725" marB="45725">
                    <a:solidFill>
                      <a:srgbClr val="D8E2F3"/>
                    </a:solidFill>
                  </a:tcPr>
                </a:tc>
                <a:tc>
                  <a:txBody>
                    <a:bodyPr/>
                    <a:lstStyle/>
                    <a:p>
                      <a:pPr marL="0" marR="0" lvl="0" indent="0" algn="ctr" rtl="0">
                        <a:lnSpc>
                          <a:spcPct val="100000"/>
                        </a:lnSpc>
                        <a:spcBef>
                          <a:spcPts val="0"/>
                        </a:spcBef>
                        <a:spcAft>
                          <a:spcPts val="0"/>
                        </a:spcAft>
                        <a:buClr>
                          <a:srgbClr val="FF0000"/>
                        </a:buClr>
                        <a:buSzPts val="2800"/>
                        <a:buFont typeface="Calibri"/>
                        <a:buNone/>
                      </a:pPr>
                      <a:r>
                        <a:rPr lang="en-US" sz="2800">
                          <a:solidFill>
                            <a:srgbClr val="FF0000"/>
                          </a:solidFill>
                        </a:rPr>
                        <a:t>Insert %</a:t>
                      </a:r>
                      <a:endParaRPr/>
                    </a:p>
                  </a:txBody>
                  <a:tcPr marL="91450" marR="91450" marT="45725" marB="45725">
                    <a:solidFill>
                      <a:srgbClr val="D8E2F3"/>
                    </a:solidFill>
                  </a:tcPr>
                </a:tc>
                <a:extLst>
                  <a:ext uri="{0D108BD9-81ED-4DB2-BD59-A6C34878D82A}">
                    <a16:rowId xmlns:a16="http://schemas.microsoft.com/office/drawing/2014/main" val="10001"/>
                  </a:ext>
                </a:extLst>
              </a:tr>
              <a:tr h="809475">
                <a:tc>
                  <a:txBody>
                    <a:bodyPr/>
                    <a:lstStyle/>
                    <a:p>
                      <a:pPr marL="0" marR="0" lvl="0" indent="0" algn="ctr" rtl="0">
                        <a:lnSpc>
                          <a:spcPct val="100000"/>
                        </a:lnSpc>
                        <a:spcBef>
                          <a:spcPts val="0"/>
                        </a:spcBef>
                        <a:spcAft>
                          <a:spcPts val="0"/>
                        </a:spcAft>
                        <a:buNone/>
                      </a:pPr>
                      <a:r>
                        <a:rPr lang="en-US" sz="2600"/>
                        <a:t>≥140mmHg</a:t>
                      </a:r>
                      <a:endParaRPr/>
                    </a:p>
                  </a:txBody>
                  <a:tcPr marL="91450" marR="91450" marT="45725" marB="45725">
                    <a:solidFill>
                      <a:srgbClr val="B3C6E7"/>
                    </a:solidFill>
                  </a:tcPr>
                </a:tc>
                <a:tc>
                  <a:txBody>
                    <a:bodyPr/>
                    <a:lstStyle/>
                    <a:p>
                      <a:pPr marL="0" marR="0" lvl="0" indent="0" algn="ctr" rtl="0">
                        <a:lnSpc>
                          <a:spcPct val="100000"/>
                        </a:lnSpc>
                        <a:spcBef>
                          <a:spcPts val="0"/>
                        </a:spcBef>
                        <a:spcAft>
                          <a:spcPts val="0"/>
                        </a:spcAft>
                        <a:buNone/>
                      </a:pPr>
                      <a:r>
                        <a:rPr lang="en-US" sz="2800">
                          <a:solidFill>
                            <a:srgbClr val="FF0000"/>
                          </a:solidFill>
                        </a:rPr>
                        <a:t>Insert %</a:t>
                      </a:r>
                      <a:endParaRPr/>
                    </a:p>
                  </a:txBody>
                  <a:tcPr marL="91450" marR="91450" marT="45725" marB="45725">
                    <a:solidFill>
                      <a:srgbClr val="B3C6E7"/>
                    </a:solidFill>
                  </a:tcPr>
                </a:tc>
                <a:tc>
                  <a:txBody>
                    <a:bodyPr/>
                    <a:lstStyle/>
                    <a:p>
                      <a:pPr marL="0" marR="0" lvl="0" indent="0" algn="ctr" rtl="0">
                        <a:lnSpc>
                          <a:spcPct val="100000"/>
                        </a:lnSpc>
                        <a:spcBef>
                          <a:spcPts val="0"/>
                        </a:spcBef>
                        <a:spcAft>
                          <a:spcPts val="0"/>
                        </a:spcAft>
                        <a:buClr>
                          <a:srgbClr val="FF0000"/>
                        </a:buClr>
                        <a:buSzPts val="2800"/>
                        <a:buFont typeface="Calibri"/>
                        <a:buNone/>
                      </a:pPr>
                      <a:r>
                        <a:rPr lang="en-US" sz="2800">
                          <a:solidFill>
                            <a:srgbClr val="FF0000"/>
                          </a:solidFill>
                        </a:rPr>
                        <a:t>Insert %</a:t>
                      </a:r>
                      <a:endParaRPr/>
                    </a:p>
                  </a:txBody>
                  <a:tcPr marL="91450" marR="91450" marT="45725" marB="45725">
                    <a:solidFill>
                      <a:srgbClr val="B3C6E7"/>
                    </a:solidFill>
                  </a:tcPr>
                </a:tc>
                <a:extLst>
                  <a:ext uri="{0D108BD9-81ED-4DB2-BD59-A6C34878D82A}">
                    <a16:rowId xmlns:a16="http://schemas.microsoft.com/office/drawing/2014/main" val="10002"/>
                  </a:ext>
                </a:extLst>
              </a:tr>
            </a:tbl>
          </a:graphicData>
        </a:graphic>
      </p:graphicFrame>
      <p:pic>
        <p:nvPicPr>
          <p:cNvPr id="197" name="Google Shape;197;p11" descr="Shape&#10;&#10;Description automatically generated"/>
          <p:cNvPicPr preferRelativeResize="0"/>
          <p:nvPr/>
        </p:nvPicPr>
        <p:blipFill rotWithShape="1">
          <a:blip r:embed="rId4">
            <a:alphaModFix/>
          </a:blip>
          <a:srcRect/>
          <a:stretch/>
        </p:blipFill>
        <p:spPr>
          <a:xfrm flipH="1">
            <a:off x="4304750" y="423626"/>
            <a:ext cx="987192" cy="1251497"/>
          </a:xfrm>
          <a:prstGeom prst="rect">
            <a:avLst/>
          </a:prstGeom>
          <a:noFill/>
          <a:ln>
            <a:noFill/>
          </a:ln>
        </p:spPr>
      </p:pic>
      <p:sp>
        <p:nvSpPr>
          <p:cNvPr id="198" name="Google Shape;198;p11"/>
          <p:cNvSpPr txBox="1"/>
          <p:nvPr/>
        </p:nvSpPr>
        <p:spPr>
          <a:xfrm>
            <a:off x="1095440" y="2720914"/>
            <a:ext cx="557432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chemeClr val="dk1"/>
                </a:solidFill>
                <a:latin typeface="Calibri"/>
                <a:ea typeface="Calibri"/>
                <a:cs typeface="Calibri"/>
                <a:sym typeface="Calibri"/>
              </a:rPr>
              <a:t>Percentage not meeting target: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11"/>
          <p:cNvSpPr txBox="1"/>
          <p:nvPr/>
        </p:nvSpPr>
        <p:spPr>
          <a:xfrm>
            <a:off x="3864385" y="6323893"/>
            <a:ext cx="46863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18 of the site report</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txBox="1">
            <a:spLocks noGrp="1"/>
          </p:cNvSpPr>
          <p:nvPr>
            <p:ph type="title"/>
          </p:nvPr>
        </p:nvSpPr>
        <p:spPr>
          <a:xfrm>
            <a:off x="668215" y="54778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r>
              <a:rPr lang="en-US" b="1">
                <a:solidFill>
                  <a:srgbClr val="2F5496"/>
                </a:solidFill>
                <a:latin typeface="Calibri"/>
                <a:ea typeface="Calibri"/>
                <a:cs typeface="Calibri"/>
                <a:sym typeface="Calibri"/>
              </a:rPr>
              <a:t>Blood pressure  </a:t>
            </a:r>
            <a:br>
              <a:rPr lang="en-US" b="1">
                <a:solidFill>
                  <a:srgbClr val="2F5496"/>
                </a:solidFill>
              </a:rPr>
            </a:br>
            <a:endParaRPr/>
          </a:p>
        </p:txBody>
      </p:sp>
      <p:sp>
        <p:nvSpPr>
          <p:cNvPr id="205" name="Google Shape;205;p12"/>
          <p:cNvSpPr txBox="1">
            <a:spLocks noGrp="1"/>
          </p:cNvSpPr>
          <p:nvPr>
            <p:ph type="body" idx="1"/>
          </p:nvPr>
        </p:nvSpPr>
        <p:spPr>
          <a:xfrm>
            <a:off x="1960684" y="1326692"/>
            <a:ext cx="8150470" cy="12077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2000"/>
              <a:buNone/>
            </a:pPr>
            <a:r>
              <a:rPr lang="en-US" sz="2000">
                <a:solidFill>
                  <a:srgbClr val="2F5496"/>
                </a:solidFill>
              </a:rPr>
              <a:t>Targets : &lt; 140/90 mmHg in adults with diabetes</a:t>
            </a:r>
            <a:endParaRPr/>
          </a:p>
          <a:p>
            <a:pPr marL="0" lvl="0" indent="0" algn="l" rtl="0">
              <a:lnSpc>
                <a:spcPct val="90000"/>
              </a:lnSpc>
              <a:spcBef>
                <a:spcPts val="1000"/>
              </a:spcBef>
              <a:spcAft>
                <a:spcPts val="0"/>
              </a:spcAft>
              <a:buClr>
                <a:srgbClr val="2F5496"/>
              </a:buClr>
              <a:buSzPts val="2000"/>
              <a:buNone/>
            </a:pPr>
            <a:r>
              <a:rPr lang="en-US" sz="2000">
                <a:solidFill>
                  <a:srgbClr val="2F5496"/>
                </a:solidFill>
              </a:rPr>
              <a:t>           &lt; 130/80 mmHg in adults with diabetes and albuminuria/nephropathy</a:t>
            </a:r>
            <a:endParaRPr/>
          </a:p>
          <a:p>
            <a:pPr marL="228600" lvl="0" indent="-50800" algn="l" rtl="0">
              <a:lnSpc>
                <a:spcPct val="90000"/>
              </a:lnSpc>
              <a:spcBef>
                <a:spcPts val="1000"/>
              </a:spcBef>
              <a:spcAft>
                <a:spcPts val="0"/>
              </a:spcAft>
              <a:buClr>
                <a:schemeClr val="dk1"/>
              </a:buClr>
              <a:buSzPts val="2800"/>
              <a:buNone/>
            </a:pPr>
            <a:endParaRPr/>
          </a:p>
        </p:txBody>
      </p:sp>
      <p:pic>
        <p:nvPicPr>
          <p:cNvPr id="206" name="Google Shape;206;p12" descr="Shape&#10;&#10;Description automatically generated"/>
          <p:cNvPicPr preferRelativeResize="0"/>
          <p:nvPr/>
        </p:nvPicPr>
        <p:blipFill rotWithShape="1">
          <a:blip r:embed="rId3">
            <a:alphaModFix/>
          </a:blip>
          <a:srcRect/>
          <a:stretch/>
        </p:blipFill>
        <p:spPr>
          <a:xfrm flipH="1">
            <a:off x="4286333" y="230188"/>
            <a:ext cx="864931" cy="1096504"/>
          </a:xfrm>
          <a:prstGeom prst="rect">
            <a:avLst/>
          </a:prstGeom>
          <a:noFill/>
          <a:ln>
            <a:noFill/>
          </a:ln>
        </p:spPr>
      </p:pic>
      <p:pic>
        <p:nvPicPr>
          <p:cNvPr id="207" name="Google Shape;207;p12" descr="Icon&#10;&#10;Description automatically generated"/>
          <p:cNvPicPr preferRelativeResize="0"/>
          <p:nvPr/>
        </p:nvPicPr>
        <p:blipFill rotWithShape="1">
          <a:blip r:embed="rId4">
            <a:alphaModFix/>
          </a:blip>
          <a:srcRect/>
          <a:stretch/>
        </p:blipFill>
        <p:spPr>
          <a:xfrm>
            <a:off x="966253" y="1227689"/>
            <a:ext cx="921750" cy="925997"/>
          </a:xfrm>
          <a:prstGeom prst="rect">
            <a:avLst/>
          </a:prstGeom>
          <a:noFill/>
          <a:ln>
            <a:noFill/>
          </a:ln>
        </p:spPr>
      </p:pic>
      <p:sp>
        <p:nvSpPr>
          <p:cNvPr id="208" name="Google Shape;208;p12"/>
          <p:cNvSpPr txBox="1"/>
          <p:nvPr/>
        </p:nvSpPr>
        <p:spPr>
          <a:xfrm>
            <a:off x="5359795" y="316775"/>
            <a:ext cx="560949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(Alternative slide)</a:t>
            </a:r>
            <a:endParaRPr/>
          </a:p>
        </p:txBody>
      </p:sp>
      <p:sp>
        <p:nvSpPr>
          <p:cNvPr id="209" name="Google Shape;209;p12"/>
          <p:cNvSpPr txBox="1"/>
          <p:nvPr/>
        </p:nvSpPr>
        <p:spPr>
          <a:xfrm>
            <a:off x="124690" y="0"/>
            <a:ext cx="1941501" cy="531568"/>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2025</a:t>
            </a:r>
            <a:endParaRPr/>
          </a:p>
        </p:txBody>
      </p:sp>
      <p:grpSp>
        <p:nvGrpSpPr>
          <p:cNvPr id="210" name="Google Shape;210;p12"/>
          <p:cNvGrpSpPr/>
          <p:nvPr/>
        </p:nvGrpSpPr>
        <p:grpSpPr>
          <a:xfrm>
            <a:off x="3325327" y="2534413"/>
            <a:ext cx="5201376" cy="3334215"/>
            <a:chOff x="3325327" y="2534413"/>
            <a:chExt cx="5201376" cy="3334215"/>
          </a:xfrm>
        </p:grpSpPr>
        <p:pic>
          <p:nvPicPr>
            <p:cNvPr id="211" name="Google Shape;211;p12"/>
            <p:cNvPicPr preferRelativeResize="0"/>
            <p:nvPr/>
          </p:nvPicPr>
          <p:blipFill rotWithShape="1">
            <a:blip r:embed="rId5">
              <a:alphaModFix/>
            </a:blip>
            <a:srcRect/>
            <a:stretch/>
          </p:blipFill>
          <p:spPr>
            <a:xfrm>
              <a:off x="3325327" y="2534413"/>
              <a:ext cx="5201376" cy="3334215"/>
            </a:xfrm>
            <a:prstGeom prst="rect">
              <a:avLst/>
            </a:prstGeom>
            <a:noFill/>
            <a:ln>
              <a:noFill/>
            </a:ln>
          </p:spPr>
        </p:pic>
        <p:sp>
          <p:nvSpPr>
            <p:cNvPr id="212" name="Google Shape;212;p12"/>
            <p:cNvSpPr/>
            <p:nvPr/>
          </p:nvSpPr>
          <p:spPr>
            <a:xfrm rot="19582331">
              <a:off x="4197959" y="3507915"/>
              <a:ext cx="425003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FF0000"/>
                  </a:solidFill>
                  <a:latin typeface="Calibri"/>
                  <a:ea typeface="Calibri"/>
                  <a:cs typeface="Calibri"/>
                  <a:sym typeface="Calibri"/>
                </a:rPr>
                <a:t>EXAMPLE ONLY</a:t>
              </a:r>
              <a:endParaRPr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a:spLocks noGrp="1"/>
          </p:cNvSpPr>
          <p:nvPr>
            <p:ph type="title"/>
          </p:nvPr>
        </p:nvSpPr>
        <p:spPr>
          <a:xfrm>
            <a:off x="0" y="534746"/>
            <a:ext cx="12192000" cy="7602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900"/>
              <a:buFont typeface="Calibri"/>
              <a:buNone/>
            </a:pPr>
            <a:r>
              <a:rPr lang="en-US" sz="3900" b="1">
                <a:solidFill>
                  <a:srgbClr val="2F5496"/>
                </a:solidFill>
                <a:latin typeface="Calibri"/>
                <a:ea typeface="Calibri"/>
                <a:cs typeface="Calibri"/>
                <a:sym typeface="Calibri"/>
              </a:rPr>
              <a:t>Clinical variation in blood pressure control – T1DM/T2DM</a:t>
            </a:r>
            <a:endParaRPr/>
          </a:p>
        </p:txBody>
      </p:sp>
      <p:pic>
        <p:nvPicPr>
          <p:cNvPr id="218" name="Google Shape;218;p13"/>
          <p:cNvPicPr preferRelativeResize="0">
            <a:picLocks noGrp="1"/>
          </p:cNvPicPr>
          <p:nvPr>
            <p:ph type="body" idx="1"/>
          </p:nvPr>
        </p:nvPicPr>
        <p:blipFill rotWithShape="1">
          <a:blip r:embed="rId3">
            <a:alphaModFix/>
          </a:blip>
          <a:srcRect/>
          <a:stretch/>
        </p:blipFill>
        <p:spPr>
          <a:xfrm>
            <a:off x="248580" y="1381347"/>
            <a:ext cx="7420112" cy="3762538"/>
          </a:xfrm>
          <a:prstGeom prst="rect">
            <a:avLst/>
          </a:prstGeom>
          <a:noFill/>
          <a:ln>
            <a:noFill/>
          </a:ln>
        </p:spPr>
      </p:pic>
      <p:sp>
        <p:nvSpPr>
          <p:cNvPr id="219" name="Google Shape;219;p13"/>
          <p:cNvSpPr/>
          <p:nvPr/>
        </p:nvSpPr>
        <p:spPr>
          <a:xfrm>
            <a:off x="0" y="79103"/>
            <a:ext cx="13832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2F5496"/>
                </a:solidFill>
                <a:latin typeface="Calibri"/>
                <a:ea typeface="Calibri"/>
                <a:cs typeface="Calibri"/>
                <a:sym typeface="Calibri"/>
              </a:rPr>
              <a:t>ADCQR 2025</a:t>
            </a:r>
            <a:endParaRPr sz="1800">
              <a:solidFill>
                <a:schemeClr val="dk1"/>
              </a:solidFill>
              <a:latin typeface="Calibri"/>
              <a:ea typeface="Calibri"/>
              <a:cs typeface="Calibri"/>
              <a:sym typeface="Calibri"/>
            </a:endParaRPr>
          </a:p>
        </p:txBody>
      </p:sp>
      <p:sp>
        <p:nvSpPr>
          <p:cNvPr id="220" name="Google Shape;220;p13"/>
          <p:cNvSpPr txBox="1"/>
          <p:nvPr/>
        </p:nvSpPr>
        <p:spPr>
          <a:xfrm rot="-2061960">
            <a:off x="1850485" y="2804683"/>
            <a:ext cx="279713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Calibri"/>
                <a:ea typeface="Calibri"/>
                <a:cs typeface="Calibri"/>
                <a:sym typeface="Calibri"/>
              </a:rPr>
              <a:t>EXAMPLE ONLY</a:t>
            </a:r>
            <a:endParaRPr/>
          </a:p>
        </p:txBody>
      </p:sp>
      <p:sp>
        <p:nvSpPr>
          <p:cNvPr id="221" name="Google Shape;221;p13"/>
          <p:cNvSpPr/>
          <p:nvPr/>
        </p:nvSpPr>
        <p:spPr>
          <a:xfrm>
            <a:off x="7623455" y="1714115"/>
            <a:ext cx="3727413" cy="29546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latin typeface="Calibri"/>
                <a:ea typeface="Calibri"/>
                <a:cs typeface="Calibri"/>
                <a:sym typeface="Calibri"/>
              </a:rPr>
              <a:t>Use T1DM and T2DM risk adjusted funnel plots on page 18 of the site report</a:t>
            </a:r>
            <a:br>
              <a:rPr lang="en-US" sz="2400">
                <a:solidFill>
                  <a:srgbClr val="FF0000"/>
                </a:solidFill>
                <a:latin typeface="Calibri"/>
                <a:ea typeface="Calibri"/>
                <a:cs typeface="Calibri"/>
                <a:sym typeface="Calibri"/>
              </a:rPr>
            </a:br>
            <a:endParaRPr sz="2400">
              <a:solidFill>
                <a:srgbClr val="FF0000"/>
              </a:solidFill>
              <a:latin typeface="Calibri"/>
              <a:ea typeface="Calibri"/>
              <a:cs typeface="Calibri"/>
              <a:sym typeface="Calibri"/>
            </a:endParaRPr>
          </a:p>
          <a:p>
            <a:pPr marL="0" marR="0" lvl="0" indent="0" algn="l" rtl="0">
              <a:spcBef>
                <a:spcPts val="0"/>
              </a:spcBef>
              <a:spcAft>
                <a:spcPts val="0"/>
              </a:spcAft>
              <a:buNone/>
            </a:pPr>
            <a:r>
              <a:rPr lang="en-US" sz="2400">
                <a:solidFill>
                  <a:srgbClr val="FF0000"/>
                </a:solidFill>
                <a:latin typeface="Calibri"/>
                <a:ea typeface="Calibri"/>
                <a:cs typeface="Calibri"/>
                <a:sym typeface="Calibri"/>
              </a:rPr>
              <a:t>Information to interpret funnel plots is in the methods section on page 5</a:t>
            </a:r>
            <a:endParaRPr/>
          </a:p>
          <a:p>
            <a:pPr marL="0" marR="0" lvl="0" indent="0" algn="l" rtl="0">
              <a:spcBef>
                <a:spcPts val="0"/>
              </a:spcBef>
              <a:spcAft>
                <a:spcPts val="0"/>
              </a:spcAft>
              <a:buNone/>
            </a:pPr>
            <a:endParaRPr sz="1800">
              <a:solidFill>
                <a:srgbClr val="FF0000"/>
              </a:solidFill>
              <a:latin typeface="Calibri"/>
              <a:ea typeface="Calibri"/>
              <a:cs typeface="Calibri"/>
              <a:sym typeface="Calibri"/>
            </a:endParaRPr>
          </a:p>
        </p:txBody>
      </p:sp>
      <p:sp>
        <p:nvSpPr>
          <p:cNvPr id="222" name="Google Shape;222;p13"/>
          <p:cNvSpPr txBox="1"/>
          <p:nvPr/>
        </p:nvSpPr>
        <p:spPr>
          <a:xfrm>
            <a:off x="4595999" y="5799775"/>
            <a:ext cx="4234235"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19 of the site report</a:t>
            </a:r>
            <a:endParaRPr dirty="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a:xfrm>
            <a:off x="124690" y="247649"/>
            <a:ext cx="1994255"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a:t>
            </a:r>
            <a:r>
              <a:rPr lang="en-US" sz="2800">
                <a:solidFill>
                  <a:srgbClr val="2F5496"/>
                </a:solidFill>
              </a:rPr>
              <a:t>2025</a:t>
            </a:r>
            <a:endParaRPr/>
          </a:p>
        </p:txBody>
      </p:sp>
      <p:sp>
        <p:nvSpPr>
          <p:cNvPr id="228" name="Google Shape;228;p14"/>
          <p:cNvSpPr txBox="1">
            <a:spLocks noGrp="1"/>
          </p:cNvSpPr>
          <p:nvPr>
            <p:ph type="body" idx="1"/>
          </p:nvPr>
        </p:nvSpPr>
        <p:spPr>
          <a:xfrm>
            <a:off x="838200" y="1704513"/>
            <a:ext cx="10515600" cy="447245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3200"/>
              <a:buNone/>
            </a:pPr>
            <a:r>
              <a:rPr lang="en-US" sz="3200"/>
              <a:t>Prescribing and treatment gaps</a:t>
            </a:r>
            <a:endParaRPr/>
          </a:p>
          <a:p>
            <a:pPr marL="228600" lvl="0" indent="-228600" algn="l" rtl="0">
              <a:lnSpc>
                <a:spcPct val="90000"/>
              </a:lnSpc>
              <a:spcBef>
                <a:spcPts val="1000"/>
              </a:spcBef>
              <a:spcAft>
                <a:spcPts val="0"/>
              </a:spcAft>
              <a:buClr>
                <a:schemeClr val="dk1"/>
              </a:buClr>
              <a:buSzPts val="2800"/>
              <a:buChar char="•"/>
            </a:pPr>
            <a:r>
              <a:rPr lang="en-US"/>
              <a:t> </a:t>
            </a:r>
            <a:r>
              <a:rPr lang="en-US" b="1"/>
              <a:t>Prescribing gap </a:t>
            </a:r>
            <a:r>
              <a:rPr lang="en-US"/>
              <a:t>(% not on antihypertensive therapy despite </a:t>
            </a:r>
            <a:endParaRPr/>
          </a:p>
          <a:p>
            <a:pPr marL="0" lvl="0" indent="0" algn="l" rtl="0">
              <a:lnSpc>
                <a:spcPct val="90000"/>
              </a:lnSpc>
              <a:spcBef>
                <a:spcPts val="1000"/>
              </a:spcBef>
              <a:spcAft>
                <a:spcPts val="0"/>
              </a:spcAft>
              <a:buClr>
                <a:schemeClr val="dk1"/>
              </a:buClr>
              <a:buSzPts val="2800"/>
              <a:buNone/>
            </a:pPr>
            <a:r>
              <a:rPr lang="en-US"/>
              <a:t>    blood pressure ≥ 130/80 mmHg): </a:t>
            </a:r>
            <a:r>
              <a:rPr lang="en-US">
                <a:solidFill>
                  <a:srgbClr val="2F5496"/>
                </a:solidFill>
              </a:rPr>
              <a:t>Type 1:</a:t>
            </a:r>
            <a:r>
              <a:rPr lang="en-US"/>
              <a:t> </a:t>
            </a:r>
            <a:r>
              <a:rPr lang="en-US">
                <a:solidFill>
                  <a:srgbClr val="FF0000"/>
                </a:solidFill>
              </a:rPr>
              <a:t>insert %</a:t>
            </a:r>
            <a:endParaRPr/>
          </a:p>
          <a:p>
            <a:pPr marL="0" lvl="0" indent="0" algn="l" rtl="0">
              <a:lnSpc>
                <a:spcPct val="90000"/>
              </a:lnSpc>
              <a:spcBef>
                <a:spcPts val="1000"/>
              </a:spcBef>
              <a:spcAft>
                <a:spcPts val="0"/>
              </a:spcAft>
              <a:buClr>
                <a:schemeClr val="dk1"/>
              </a:buClr>
              <a:buSzPts val="2800"/>
              <a:buNone/>
            </a:pPr>
            <a:r>
              <a:rPr lang="en-US"/>
              <a:t>                                                                </a:t>
            </a:r>
            <a:r>
              <a:rPr lang="en-US">
                <a:solidFill>
                  <a:srgbClr val="2F5496"/>
                </a:solidFill>
              </a:rPr>
              <a:t>Type 2:</a:t>
            </a:r>
            <a:r>
              <a:rPr lang="en-US"/>
              <a:t> </a:t>
            </a:r>
            <a:r>
              <a:rPr lang="en-US">
                <a:solidFill>
                  <a:srgbClr val="FF0000"/>
                </a:solidFill>
              </a:rPr>
              <a:t>insert %</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b="1"/>
              <a:t>Treatment gap </a:t>
            </a:r>
            <a:r>
              <a:rPr lang="en-US"/>
              <a:t>(% with</a:t>
            </a:r>
            <a:r>
              <a:rPr lang="en-US" b="1"/>
              <a:t> </a:t>
            </a:r>
            <a:r>
              <a:rPr lang="en-US"/>
              <a:t>blood pressure ≥ 130/80 mmHg, despite </a:t>
            </a:r>
            <a:endParaRPr/>
          </a:p>
          <a:p>
            <a:pPr marL="0" lvl="0" indent="0" algn="l" rtl="0">
              <a:lnSpc>
                <a:spcPct val="90000"/>
              </a:lnSpc>
              <a:spcBef>
                <a:spcPts val="1000"/>
              </a:spcBef>
              <a:spcAft>
                <a:spcPts val="0"/>
              </a:spcAft>
              <a:buClr>
                <a:schemeClr val="dk1"/>
              </a:buClr>
              <a:buSzPts val="2800"/>
              <a:buNone/>
            </a:pPr>
            <a:r>
              <a:rPr lang="en-US"/>
              <a:t>   using antihypertensive therapy): </a:t>
            </a:r>
            <a:r>
              <a:rPr lang="en-US">
                <a:solidFill>
                  <a:srgbClr val="2F5496"/>
                </a:solidFill>
              </a:rPr>
              <a:t>Type 1:</a:t>
            </a:r>
            <a:r>
              <a:rPr lang="en-US"/>
              <a:t> </a:t>
            </a:r>
            <a:r>
              <a:rPr lang="en-US">
                <a:solidFill>
                  <a:srgbClr val="FF0000"/>
                </a:solidFill>
              </a:rPr>
              <a:t>insert %</a:t>
            </a:r>
            <a:endParaRPr/>
          </a:p>
          <a:p>
            <a:pPr marL="0" lvl="0" indent="0" algn="l" rtl="0">
              <a:lnSpc>
                <a:spcPct val="90000"/>
              </a:lnSpc>
              <a:spcBef>
                <a:spcPts val="1000"/>
              </a:spcBef>
              <a:spcAft>
                <a:spcPts val="0"/>
              </a:spcAft>
              <a:buClr>
                <a:srgbClr val="2F5496"/>
              </a:buClr>
              <a:buSzPts val="2800"/>
              <a:buNone/>
            </a:pPr>
            <a:r>
              <a:rPr lang="en-US">
                <a:solidFill>
                  <a:srgbClr val="2F5496"/>
                </a:solidFill>
              </a:rPr>
              <a:t>                                                              Type 2:</a:t>
            </a:r>
            <a:r>
              <a:rPr lang="en-US"/>
              <a:t> </a:t>
            </a:r>
            <a:r>
              <a:rPr lang="en-US">
                <a:solidFill>
                  <a:srgbClr val="FF0000"/>
                </a:solidFill>
              </a:rPr>
              <a:t>insert %</a:t>
            </a: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229" name="Google Shape;229;p14"/>
          <p:cNvSpPr txBox="1"/>
          <p:nvPr/>
        </p:nvSpPr>
        <p:spPr>
          <a:xfrm>
            <a:off x="483093" y="838832"/>
            <a:ext cx="10515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2F5496"/>
                </a:solidFill>
                <a:latin typeface="Calibri"/>
                <a:ea typeface="Calibri"/>
                <a:cs typeface="Calibri"/>
                <a:sym typeface="Calibri"/>
              </a:rPr>
              <a:t>Antihypertensive medications</a:t>
            </a:r>
            <a:endParaRPr/>
          </a:p>
        </p:txBody>
      </p:sp>
      <p:sp>
        <p:nvSpPr>
          <p:cNvPr id="230" name="Google Shape;230;p14"/>
          <p:cNvSpPr txBox="1"/>
          <p:nvPr/>
        </p:nvSpPr>
        <p:spPr>
          <a:xfrm>
            <a:off x="3777176" y="5965308"/>
            <a:ext cx="4637647"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20 and 21 of the site report</a:t>
            </a:r>
            <a:endParaRPr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txBox="1">
            <a:spLocks noGrp="1"/>
          </p:cNvSpPr>
          <p:nvPr>
            <p:ph type="title"/>
          </p:nvPr>
        </p:nvSpPr>
        <p:spPr>
          <a:xfrm>
            <a:off x="124690" y="247649"/>
            <a:ext cx="1985463"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a:t>
            </a:r>
            <a:r>
              <a:rPr lang="en-US" sz="2800">
                <a:solidFill>
                  <a:srgbClr val="2F5496"/>
                </a:solidFill>
              </a:rPr>
              <a:t>2025</a:t>
            </a:r>
            <a:endParaRPr/>
          </a:p>
        </p:txBody>
      </p:sp>
      <p:sp>
        <p:nvSpPr>
          <p:cNvPr id="236" name="Google Shape;236;p15"/>
          <p:cNvSpPr txBox="1">
            <a:spLocks noGrp="1"/>
          </p:cNvSpPr>
          <p:nvPr>
            <p:ph type="body" idx="1"/>
          </p:nvPr>
        </p:nvSpPr>
        <p:spPr>
          <a:xfrm>
            <a:off x="1577242" y="1155876"/>
            <a:ext cx="3882781" cy="5586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2800"/>
              <a:buNone/>
            </a:pPr>
            <a:r>
              <a:rPr lang="en-US">
                <a:solidFill>
                  <a:srgbClr val="2F5496"/>
                </a:solidFill>
              </a:rPr>
              <a:t> </a:t>
            </a:r>
            <a:r>
              <a:rPr lang="en-US" sz="3200" b="1">
                <a:solidFill>
                  <a:srgbClr val="2F5496"/>
                </a:solidFill>
              </a:rPr>
              <a:t>Target: 0% smoking</a:t>
            </a:r>
            <a:endParaRPr/>
          </a:p>
          <a:p>
            <a:pPr marL="0" lvl="0" indent="0" algn="l" rtl="0">
              <a:lnSpc>
                <a:spcPct val="90000"/>
              </a:lnSpc>
              <a:spcBef>
                <a:spcPts val="1000"/>
              </a:spcBef>
              <a:spcAft>
                <a:spcPts val="0"/>
              </a:spcAft>
              <a:buClr>
                <a:schemeClr val="dk1"/>
              </a:buClr>
              <a:buSzPts val="2000"/>
              <a:buNone/>
            </a:pPr>
            <a:endParaRPr sz="2000" b="1"/>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237" name="Google Shape;237;p15"/>
          <p:cNvSpPr txBox="1"/>
          <p:nvPr/>
        </p:nvSpPr>
        <p:spPr>
          <a:xfrm>
            <a:off x="2183423" y="247649"/>
            <a:ext cx="240616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2F5496"/>
                </a:solidFill>
                <a:latin typeface="Calibri"/>
                <a:ea typeface="Calibri"/>
                <a:cs typeface="Calibri"/>
                <a:sym typeface="Calibri"/>
              </a:rPr>
              <a:t>Smoking</a:t>
            </a:r>
            <a:endParaRPr/>
          </a:p>
        </p:txBody>
      </p:sp>
      <p:pic>
        <p:nvPicPr>
          <p:cNvPr id="238" name="Google Shape;238;p15" descr="Icon&#10;&#10;Description automatically generated"/>
          <p:cNvPicPr preferRelativeResize="0"/>
          <p:nvPr/>
        </p:nvPicPr>
        <p:blipFill rotWithShape="1">
          <a:blip r:embed="rId3">
            <a:alphaModFix/>
          </a:blip>
          <a:srcRect/>
          <a:stretch/>
        </p:blipFill>
        <p:spPr>
          <a:xfrm>
            <a:off x="657600" y="1002872"/>
            <a:ext cx="919642" cy="923880"/>
          </a:xfrm>
          <a:prstGeom prst="rect">
            <a:avLst/>
          </a:prstGeom>
          <a:noFill/>
          <a:ln>
            <a:noFill/>
          </a:ln>
        </p:spPr>
      </p:pic>
      <p:graphicFrame>
        <p:nvGraphicFramePr>
          <p:cNvPr id="239" name="Google Shape;239;p15"/>
          <p:cNvGraphicFramePr/>
          <p:nvPr/>
        </p:nvGraphicFramePr>
        <p:xfrm>
          <a:off x="3508908" y="2968298"/>
          <a:ext cx="6283125" cy="3025575"/>
        </p:xfrm>
        <a:graphic>
          <a:graphicData uri="http://schemas.openxmlformats.org/drawingml/2006/table">
            <a:tbl>
              <a:tblPr firstRow="1" bandRow="1">
                <a:noFill/>
                <a:tableStyleId>{BFCCA8E5-04E4-4DB1-B5CC-07E0E728C676}</a:tableStyleId>
              </a:tblPr>
              <a:tblGrid>
                <a:gridCol w="2094375">
                  <a:extLst>
                    <a:ext uri="{9D8B030D-6E8A-4147-A177-3AD203B41FA5}">
                      <a16:colId xmlns:a16="http://schemas.microsoft.com/office/drawing/2014/main" val="20000"/>
                    </a:ext>
                  </a:extLst>
                </a:gridCol>
                <a:gridCol w="2094375">
                  <a:extLst>
                    <a:ext uri="{9D8B030D-6E8A-4147-A177-3AD203B41FA5}">
                      <a16:colId xmlns:a16="http://schemas.microsoft.com/office/drawing/2014/main" val="20001"/>
                    </a:ext>
                  </a:extLst>
                </a:gridCol>
                <a:gridCol w="2094375">
                  <a:extLst>
                    <a:ext uri="{9D8B030D-6E8A-4147-A177-3AD203B41FA5}">
                      <a16:colId xmlns:a16="http://schemas.microsoft.com/office/drawing/2014/main" val="20002"/>
                    </a:ext>
                  </a:extLst>
                </a:gridCol>
              </a:tblGrid>
              <a:tr h="10305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lnSpc>
                          <a:spcPct val="150000"/>
                        </a:lnSpc>
                        <a:spcBef>
                          <a:spcPts val="0"/>
                        </a:spcBef>
                        <a:spcAft>
                          <a:spcPts val="0"/>
                        </a:spcAft>
                        <a:buNone/>
                      </a:pPr>
                      <a:r>
                        <a:rPr lang="en-US" sz="2400">
                          <a:solidFill>
                            <a:schemeClr val="accent1"/>
                          </a:solidFill>
                        </a:rPr>
                        <a:t>Our site</a:t>
                      </a:r>
                      <a:endParaRPr/>
                    </a:p>
                  </a:txBody>
                  <a:tcPr marL="91450" marR="91450" marT="45725" marB="45725">
                    <a:solidFill>
                      <a:srgbClr val="D0CECE"/>
                    </a:solidFill>
                  </a:tcPr>
                </a:tc>
                <a:tc>
                  <a:txBody>
                    <a:bodyPr/>
                    <a:lstStyle/>
                    <a:p>
                      <a:pPr marL="0" marR="0" lvl="0" indent="0" algn="ctr" rtl="0">
                        <a:lnSpc>
                          <a:spcPct val="150000"/>
                        </a:lnSpc>
                        <a:spcBef>
                          <a:spcPts val="0"/>
                        </a:spcBef>
                        <a:spcAft>
                          <a:spcPts val="0"/>
                        </a:spcAft>
                        <a:buNone/>
                      </a:pPr>
                      <a:r>
                        <a:rPr lang="en-US" sz="2400">
                          <a:solidFill>
                            <a:schemeClr val="accent1"/>
                          </a:solidFill>
                        </a:rPr>
                        <a:t>Other similar sites</a:t>
                      </a:r>
                      <a:endParaRPr/>
                    </a:p>
                  </a:txBody>
                  <a:tcPr marL="91450" marR="91450" marT="45725" marB="45725">
                    <a:solidFill>
                      <a:srgbClr val="D0CECE"/>
                    </a:solidFill>
                  </a:tcPr>
                </a:tc>
                <a:extLst>
                  <a:ext uri="{0D108BD9-81ED-4DB2-BD59-A6C34878D82A}">
                    <a16:rowId xmlns:a16="http://schemas.microsoft.com/office/drawing/2014/main" val="10000"/>
                  </a:ext>
                </a:extLst>
              </a:tr>
              <a:tr h="946450">
                <a:tc>
                  <a:txBody>
                    <a:bodyPr/>
                    <a:lstStyle/>
                    <a:p>
                      <a:pPr marL="0" marR="0" lvl="0" indent="0" algn="ctr" rtl="0">
                        <a:lnSpc>
                          <a:spcPct val="150000"/>
                        </a:lnSpc>
                        <a:spcBef>
                          <a:spcPts val="0"/>
                        </a:spcBef>
                        <a:spcAft>
                          <a:spcPts val="0"/>
                        </a:spcAft>
                        <a:buNone/>
                      </a:pPr>
                      <a:r>
                        <a:rPr lang="en-US" sz="3600"/>
                        <a:t>Type 1</a:t>
                      </a:r>
                      <a:endParaRPr/>
                    </a:p>
                  </a:txBody>
                  <a:tcPr marL="91450" marR="91450" marT="45725" marB="45725">
                    <a:solidFill>
                      <a:srgbClr val="D8E2F3"/>
                    </a:solidFill>
                  </a:tcPr>
                </a:tc>
                <a:tc>
                  <a:txBody>
                    <a:bodyPr/>
                    <a:lstStyle/>
                    <a:p>
                      <a:pPr marL="0" marR="0" lvl="0" indent="0" algn="ctr" rtl="0">
                        <a:lnSpc>
                          <a:spcPct val="150000"/>
                        </a:lnSpc>
                        <a:spcBef>
                          <a:spcPts val="0"/>
                        </a:spcBef>
                        <a:spcAft>
                          <a:spcPts val="0"/>
                        </a:spcAft>
                        <a:buNone/>
                      </a:pPr>
                      <a:r>
                        <a:rPr lang="en-US" sz="3600">
                          <a:solidFill>
                            <a:srgbClr val="FF0000"/>
                          </a:solidFill>
                        </a:rPr>
                        <a:t>Insert %</a:t>
                      </a:r>
                      <a:endParaRPr/>
                    </a:p>
                  </a:txBody>
                  <a:tcPr marL="91450" marR="91450" marT="45725" marB="45725">
                    <a:solidFill>
                      <a:srgbClr val="D8E2F3"/>
                    </a:solidFill>
                  </a:tcPr>
                </a:tc>
                <a:tc>
                  <a:txBody>
                    <a:bodyPr/>
                    <a:lstStyle/>
                    <a:p>
                      <a:pPr marL="0" marR="0" lvl="0" indent="0" algn="ctr" rtl="0">
                        <a:lnSpc>
                          <a:spcPct val="150000"/>
                        </a:lnSpc>
                        <a:spcBef>
                          <a:spcPts val="0"/>
                        </a:spcBef>
                        <a:spcAft>
                          <a:spcPts val="0"/>
                        </a:spcAft>
                        <a:buClr>
                          <a:srgbClr val="FF0000"/>
                        </a:buClr>
                        <a:buSzPts val="3600"/>
                        <a:buFont typeface="Calibri"/>
                        <a:buNone/>
                      </a:pPr>
                      <a:r>
                        <a:rPr lang="en-US" sz="3600">
                          <a:solidFill>
                            <a:srgbClr val="FF0000"/>
                          </a:solidFill>
                        </a:rPr>
                        <a:t>Insert %</a:t>
                      </a:r>
                      <a:endParaRPr/>
                    </a:p>
                  </a:txBody>
                  <a:tcPr marL="91450" marR="91450" marT="45725" marB="45725">
                    <a:solidFill>
                      <a:srgbClr val="D8E2F3"/>
                    </a:solidFill>
                  </a:tcPr>
                </a:tc>
                <a:extLst>
                  <a:ext uri="{0D108BD9-81ED-4DB2-BD59-A6C34878D82A}">
                    <a16:rowId xmlns:a16="http://schemas.microsoft.com/office/drawing/2014/main" val="10001"/>
                  </a:ext>
                </a:extLst>
              </a:tr>
              <a:tr h="947100">
                <a:tc>
                  <a:txBody>
                    <a:bodyPr/>
                    <a:lstStyle/>
                    <a:p>
                      <a:pPr marL="0" marR="0" lvl="0" indent="0" algn="ctr" rtl="0">
                        <a:lnSpc>
                          <a:spcPct val="150000"/>
                        </a:lnSpc>
                        <a:spcBef>
                          <a:spcPts val="0"/>
                        </a:spcBef>
                        <a:spcAft>
                          <a:spcPts val="0"/>
                        </a:spcAft>
                        <a:buNone/>
                      </a:pPr>
                      <a:r>
                        <a:rPr lang="en-US" sz="3600"/>
                        <a:t>Type 2</a:t>
                      </a:r>
                      <a:endParaRPr/>
                    </a:p>
                  </a:txBody>
                  <a:tcPr marL="91450" marR="91450" marT="45725" marB="45725">
                    <a:solidFill>
                      <a:srgbClr val="B3C6E7"/>
                    </a:solidFill>
                  </a:tcPr>
                </a:tc>
                <a:tc>
                  <a:txBody>
                    <a:bodyPr/>
                    <a:lstStyle/>
                    <a:p>
                      <a:pPr marL="0" marR="0" lvl="0" indent="0" algn="ctr" rtl="0">
                        <a:lnSpc>
                          <a:spcPct val="150000"/>
                        </a:lnSpc>
                        <a:spcBef>
                          <a:spcPts val="0"/>
                        </a:spcBef>
                        <a:spcAft>
                          <a:spcPts val="0"/>
                        </a:spcAft>
                        <a:buNone/>
                      </a:pPr>
                      <a:r>
                        <a:rPr lang="en-US" sz="3600">
                          <a:solidFill>
                            <a:srgbClr val="FF0000"/>
                          </a:solidFill>
                        </a:rPr>
                        <a:t>Insert %</a:t>
                      </a:r>
                      <a:endParaRPr/>
                    </a:p>
                  </a:txBody>
                  <a:tcPr marL="91450" marR="91450" marT="45725" marB="45725">
                    <a:solidFill>
                      <a:srgbClr val="B3C6E7"/>
                    </a:solidFill>
                  </a:tcPr>
                </a:tc>
                <a:tc>
                  <a:txBody>
                    <a:bodyPr/>
                    <a:lstStyle/>
                    <a:p>
                      <a:pPr marL="0" marR="0" lvl="0" indent="0" algn="ctr" rtl="0">
                        <a:lnSpc>
                          <a:spcPct val="150000"/>
                        </a:lnSpc>
                        <a:spcBef>
                          <a:spcPts val="0"/>
                        </a:spcBef>
                        <a:spcAft>
                          <a:spcPts val="0"/>
                        </a:spcAft>
                        <a:buClr>
                          <a:srgbClr val="FF0000"/>
                        </a:buClr>
                        <a:buSzPts val="3600"/>
                        <a:buFont typeface="Calibri"/>
                        <a:buNone/>
                      </a:pPr>
                      <a:r>
                        <a:rPr lang="en-US" sz="3600">
                          <a:solidFill>
                            <a:srgbClr val="FF0000"/>
                          </a:solidFill>
                        </a:rPr>
                        <a:t>Insert %</a:t>
                      </a:r>
                      <a:endParaRPr/>
                    </a:p>
                  </a:txBody>
                  <a:tcPr marL="91450" marR="91450" marT="45725" marB="45725">
                    <a:solidFill>
                      <a:srgbClr val="B3C6E7"/>
                    </a:solidFill>
                  </a:tcPr>
                </a:tc>
                <a:extLst>
                  <a:ext uri="{0D108BD9-81ED-4DB2-BD59-A6C34878D82A}">
                    <a16:rowId xmlns:a16="http://schemas.microsoft.com/office/drawing/2014/main" val="10002"/>
                  </a:ext>
                </a:extLst>
              </a:tr>
            </a:tbl>
          </a:graphicData>
        </a:graphic>
      </p:graphicFrame>
      <p:pic>
        <p:nvPicPr>
          <p:cNvPr id="240" name="Google Shape;240;p15"/>
          <p:cNvPicPr preferRelativeResize="0"/>
          <p:nvPr/>
        </p:nvPicPr>
        <p:blipFill rotWithShape="1">
          <a:blip r:embed="rId4">
            <a:alphaModFix/>
          </a:blip>
          <a:srcRect/>
          <a:stretch/>
        </p:blipFill>
        <p:spPr>
          <a:xfrm>
            <a:off x="4181268" y="191502"/>
            <a:ext cx="816634" cy="707886"/>
          </a:xfrm>
          <a:prstGeom prst="rect">
            <a:avLst/>
          </a:prstGeom>
          <a:noFill/>
          <a:ln>
            <a:noFill/>
          </a:ln>
        </p:spPr>
      </p:pic>
      <p:sp>
        <p:nvSpPr>
          <p:cNvPr id="241" name="Google Shape;241;p15"/>
          <p:cNvSpPr txBox="1"/>
          <p:nvPr/>
        </p:nvSpPr>
        <p:spPr>
          <a:xfrm>
            <a:off x="2110153" y="2385361"/>
            <a:ext cx="391257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Percentage current smokers: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15"/>
          <p:cNvSpPr txBox="1"/>
          <p:nvPr/>
        </p:nvSpPr>
        <p:spPr>
          <a:xfrm>
            <a:off x="5150463" y="6003275"/>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22 of the site report</a:t>
            </a:r>
            <a:endParaRPr dirty="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6"/>
          <p:cNvSpPr txBox="1">
            <a:spLocks noGrp="1"/>
          </p:cNvSpPr>
          <p:nvPr>
            <p:ph type="title"/>
          </p:nvPr>
        </p:nvSpPr>
        <p:spPr>
          <a:xfrm>
            <a:off x="124690" y="247649"/>
            <a:ext cx="1888747"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a:t>
            </a:r>
            <a:r>
              <a:rPr lang="en-US" sz="2800">
                <a:solidFill>
                  <a:srgbClr val="2F5496"/>
                </a:solidFill>
              </a:rPr>
              <a:t>2025</a:t>
            </a:r>
            <a:endParaRPr/>
          </a:p>
        </p:txBody>
      </p:sp>
      <p:sp>
        <p:nvSpPr>
          <p:cNvPr id="248" name="Google Shape;248;p16"/>
          <p:cNvSpPr txBox="1">
            <a:spLocks noGrp="1"/>
          </p:cNvSpPr>
          <p:nvPr>
            <p:ph type="body" idx="1"/>
          </p:nvPr>
        </p:nvSpPr>
        <p:spPr>
          <a:xfrm>
            <a:off x="838200" y="1328526"/>
            <a:ext cx="10515600" cy="48484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          </a:t>
            </a:r>
            <a:endParaRPr sz="1800" b="1">
              <a:solidFill>
                <a:srgbClr val="2F5496"/>
              </a:solidFill>
            </a:endParaRPr>
          </a:p>
        </p:txBody>
      </p:sp>
      <p:sp>
        <p:nvSpPr>
          <p:cNvPr id="249" name="Google Shape;249;p16"/>
          <p:cNvSpPr txBox="1"/>
          <p:nvPr/>
        </p:nvSpPr>
        <p:spPr>
          <a:xfrm>
            <a:off x="2311326" y="96922"/>
            <a:ext cx="188874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2F5496"/>
                </a:solidFill>
                <a:latin typeface="Calibri"/>
                <a:ea typeface="Calibri"/>
                <a:cs typeface="Calibri"/>
                <a:sym typeface="Calibri"/>
              </a:rPr>
              <a:t>Lipids </a:t>
            </a:r>
            <a:endParaRPr/>
          </a:p>
        </p:txBody>
      </p:sp>
      <p:pic>
        <p:nvPicPr>
          <p:cNvPr id="250" name="Google Shape;250;p16" descr="Icon&#10;&#10;Description automatically generated"/>
          <p:cNvPicPr preferRelativeResize="0"/>
          <p:nvPr/>
        </p:nvPicPr>
        <p:blipFill rotWithShape="1">
          <a:blip r:embed="rId3">
            <a:alphaModFix/>
          </a:blip>
          <a:srcRect/>
          <a:stretch/>
        </p:blipFill>
        <p:spPr>
          <a:xfrm>
            <a:off x="3677406" y="161650"/>
            <a:ext cx="522668" cy="631814"/>
          </a:xfrm>
          <a:prstGeom prst="rect">
            <a:avLst/>
          </a:prstGeom>
          <a:noFill/>
          <a:ln>
            <a:noFill/>
          </a:ln>
        </p:spPr>
      </p:pic>
      <p:graphicFrame>
        <p:nvGraphicFramePr>
          <p:cNvPr id="251" name="Google Shape;251;p16"/>
          <p:cNvGraphicFramePr/>
          <p:nvPr/>
        </p:nvGraphicFramePr>
        <p:xfrm>
          <a:off x="1560103" y="2246537"/>
          <a:ext cx="9219275" cy="4357925"/>
        </p:xfrm>
        <a:graphic>
          <a:graphicData uri="http://schemas.openxmlformats.org/drawingml/2006/table">
            <a:tbl>
              <a:tblPr firstRow="1" bandRow="1">
                <a:noFill/>
                <a:tableStyleId>{BFCCA8E5-04E4-4DB1-B5CC-07E0E728C676}</a:tableStyleId>
              </a:tblPr>
              <a:tblGrid>
                <a:gridCol w="2061050">
                  <a:extLst>
                    <a:ext uri="{9D8B030D-6E8A-4147-A177-3AD203B41FA5}">
                      <a16:colId xmlns:a16="http://schemas.microsoft.com/office/drawing/2014/main" val="20000"/>
                    </a:ext>
                  </a:extLst>
                </a:gridCol>
                <a:gridCol w="4373425">
                  <a:extLst>
                    <a:ext uri="{9D8B030D-6E8A-4147-A177-3AD203B41FA5}">
                      <a16:colId xmlns:a16="http://schemas.microsoft.com/office/drawing/2014/main" val="20001"/>
                    </a:ext>
                  </a:extLst>
                </a:gridCol>
                <a:gridCol w="2784800">
                  <a:extLst>
                    <a:ext uri="{9D8B030D-6E8A-4147-A177-3AD203B41FA5}">
                      <a16:colId xmlns:a16="http://schemas.microsoft.com/office/drawing/2014/main" val="20002"/>
                    </a:ext>
                  </a:extLst>
                </a:gridCol>
              </a:tblGrid>
              <a:tr h="396175">
                <a:tc>
                  <a:txBody>
                    <a:bodyPr/>
                    <a:lstStyle/>
                    <a:p>
                      <a:pPr marL="0" marR="0" lvl="0" indent="0" algn="l" rtl="0">
                        <a:spcBef>
                          <a:spcPts val="0"/>
                        </a:spcBef>
                        <a:spcAft>
                          <a:spcPts val="0"/>
                        </a:spcAft>
                        <a:buNone/>
                      </a:pPr>
                      <a:endParaRPr sz="1800">
                        <a:solidFill>
                          <a:schemeClr val="lt1"/>
                        </a:solidFill>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800"/>
                    </a:p>
                  </a:txBody>
                  <a:tcPr marL="91450" marR="91450" marT="45725" marB="45725">
                    <a:solidFill>
                      <a:schemeClr val="lt1"/>
                    </a:solidFill>
                  </a:tcPr>
                </a:tc>
                <a:tc>
                  <a:txBody>
                    <a:bodyPr/>
                    <a:lstStyle/>
                    <a:p>
                      <a:pPr marL="0" marR="0" lvl="0" indent="0" algn="ctr" rtl="0">
                        <a:spcBef>
                          <a:spcPts val="0"/>
                        </a:spcBef>
                        <a:spcAft>
                          <a:spcPts val="0"/>
                        </a:spcAft>
                        <a:buNone/>
                      </a:pPr>
                      <a:r>
                        <a:rPr lang="en-US" sz="1800"/>
                        <a:t>Our site</a:t>
                      </a:r>
                      <a:endParaRPr/>
                    </a:p>
                  </a:txBody>
                  <a:tcPr marL="91450" marR="91450" marT="45725" marB="45725"/>
                </a:tc>
                <a:extLst>
                  <a:ext uri="{0D108BD9-81ED-4DB2-BD59-A6C34878D82A}">
                    <a16:rowId xmlns:a16="http://schemas.microsoft.com/office/drawing/2014/main" val="10000"/>
                  </a:ext>
                </a:extLst>
              </a:tr>
              <a:tr h="396175">
                <a:tc>
                  <a:txBody>
                    <a:bodyPr/>
                    <a:lstStyle/>
                    <a:p>
                      <a:pPr marL="0" marR="0" lvl="0" indent="0" algn="l" rtl="0">
                        <a:spcBef>
                          <a:spcPts val="0"/>
                        </a:spcBef>
                        <a:spcAft>
                          <a:spcPts val="0"/>
                        </a:spcAft>
                        <a:buNone/>
                      </a:pPr>
                      <a:r>
                        <a:rPr lang="en-US" sz="1800" b="1"/>
                        <a:t>Type 1</a:t>
                      </a:r>
                      <a:endParaRPr/>
                    </a:p>
                  </a:txBody>
                  <a:tcPr marL="91450" marR="91450" marT="45725" marB="45725"/>
                </a:tc>
                <a:tc>
                  <a:txBody>
                    <a:bodyPr/>
                    <a:lstStyle/>
                    <a:p>
                      <a:pPr marL="0" marR="0" lvl="0" indent="0" algn="l" rtl="0">
                        <a:spcBef>
                          <a:spcPts val="0"/>
                        </a:spcBef>
                        <a:spcAft>
                          <a:spcPts val="0"/>
                        </a:spcAft>
                        <a:buNone/>
                      </a:pPr>
                      <a:r>
                        <a:rPr lang="en-US" sz="1800"/>
                        <a:t>Total cholesterol    (&gt;= 4mmol/L)</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Insert %</a:t>
                      </a:r>
                      <a:endParaRPr/>
                    </a:p>
                  </a:txBody>
                  <a:tcPr marL="91450" marR="91450" marT="45725" marB="45725"/>
                </a:tc>
                <a:extLst>
                  <a:ext uri="{0D108BD9-81ED-4DB2-BD59-A6C34878D82A}">
                    <a16:rowId xmlns:a16="http://schemas.microsoft.com/office/drawing/2014/main" val="10001"/>
                  </a:ext>
                </a:extLst>
              </a:tr>
              <a:tr h="396175">
                <a:tc>
                  <a:txBody>
                    <a:bodyPr/>
                    <a:lstStyle/>
                    <a:p>
                      <a:pPr marL="0" marR="0" lvl="0" indent="0" algn="l" rtl="0">
                        <a:spcBef>
                          <a:spcPts val="0"/>
                        </a:spcBef>
                        <a:spcAft>
                          <a:spcPts val="0"/>
                        </a:spcAft>
                        <a:buNone/>
                      </a:pPr>
                      <a:endParaRPr sz="1800"/>
                    </a:p>
                  </a:txBody>
                  <a:tcPr marL="91450" marR="91450" marT="45725" marB="45725">
                    <a:solidFill>
                      <a:schemeClr val="lt1"/>
                    </a:solidFill>
                  </a:tcPr>
                </a:tc>
                <a:tc>
                  <a:txBody>
                    <a:bodyPr/>
                    <a:lstStyle/>
                    <a:p>
                      <a:pPr marL="0" marR="0" lvl="0" indent="0" algn="l" rtl="0">
                        <a:spcBef>
                          <a:spcPts val="0"/>
                        </a:spcBef>
                        <a:spcAft>
                          <a:spcPts val="0"/>
                        </a:spcAft>
                        <a:buNone/>
                      </a:pPr>
                      <a:r>
                        <a:rPr lang="en-US" sz="1800"/>
                        <a:t>LDL cholesterol      (&gt;=2 mmol/L)</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800"/>
                        <a:buFont typeface="Calibri"/>
                        <a:buNone/>
                      </a:pPr>
                      <a:r>
                        <a:rPr lang="en-US" sz="1800">
                          <a:solidFill>
                            <a:srgbClr val="FF0000"/>
                          </a:solidFill>
                        </a:rPr>
                        <a:t>Insert %</a:t>
                      </a:r>
                      <a:endParaRPr/>
                    </a:p>
                  </a:txBody>
                  <a:tcPr marL="91450" marR="91450" marT="45725" marB="45725"/>
                </a:tc>
                <a:extLst>
                  <a:ext uri="{0D108BD9-81ED-4DB2-BD59-A6C34878D82A}">
                    <a16:rowId xmlns:a16="http://schemas.microsoft.com/office/drawing/2014/main" val="10002"/>
                  </a:ext>
                </a:extLst>
              </a:tr>
              <a:tr h="396175">
                <a:tc>
                  <a:txBody>
                    <a:bodyPr/>
                    <a:lstStyle/>
                    <a:p>
                      <a:pPr marL="0" marR="0" lvl="0" indent="0" algn="l" rtl="0">
                        <a:spcBef>
                          <a:spcPts val="0"/>
                        </a:spcBef>
                        <a:spcAft>
                          <a:spcPts val="0"/>
                        </a:spcAft>
                        <a:buNone/>
                      </a:pPr>
                      <a:endParaRPr sz="1800"/>
                    </a:p>
                  </a:txBody>
                  <a:tcPr marL="91450" marR="91450" marT="45725" marB="45725">
                    <a:solidFill>
                      <a:schemeClr val="lt1"/>
                    </a:solidFill>
                  </a:tcPr>
                </a:tc>
                <a:tc>
                  <a:txBody>
                    <a:bodyPr/>
                    <a:lstStyle/>
                    <a:p>
                      <a:pPr marL="0" marR="0" lvl="0" indent="0" algn="l" rtl="0">
                        <a:spcBef>
                          <a:spcPts val="0"/>
                        </a:spcBef>
                        <a:spcAft>
                          <a:spcPts val="0"/>
                        </a:spcAft>
                        <a:buNone/>
                      </a:pPr>
                      <a:r>
                        <a:rPr lang="en-US" sz="1800"/>
                        <a:t>HDL cholesterol      (&lt;1 mmol/L)</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800"/>
                        <a:buFont typeface="Calibri"/>
                        <a:buNone/>
                      </a:pPr>
                      <a:r>
                        <a:rPr lang="en-US" sz="1800">
                          <a:solidFill>
                            <a:srgbClr val="FF0000"/>
                          </a:solidFill>
                        </a:rPr>
                        <a:t>Insert %</a:t>
                      </a:r>
                      <a:endParaRPr/>
                    </a:p>
                  </a:txBody>
                  <a:tcPr marL="91450" marR="91450" marT="45725" marB="45725"/>
                </a:tc>
                <a:extLst>
                  <a:ext uri="{0D108BD9-81ED-4DB2-BD59-A6C34878D82A}">
                    <a16:rowId xmlns:a16="http://schemas.microsoft.com/office/drawing/2014/main" val="10003"/>
                  </a:ext>
                </a:extLst>
              </a:tr>
              <a:tr h="396175">
                <a:tc>
                  <a:txBody>
                    <a:bodyPr/>
                    <a:lstStyle/>
                    <a:p>
                      <a:pPr marL="0" marR="0" lvl="0" indent="0" algn="l" rtl="0">
                        <a:spcBef>
                          <a:spcPts val="0"/>
                        </a:spcBef>
                        <a:spcAft>
                          <a:spcPts val="0"/>
                        </a:spcAft>
                        <a:buNone/>
                      </a:pPr>
                      <a:endParaRPr sz="1800"/>
                    </a:p>
                  </a:txBody>
                  <a:tcPr marL="91450" marR="91450" marT="45725" marB="45725">
                    <a:solidFill>
                      <a:schemeClr val="lt1"/>
                    </a:solidFill>
                  </a:tcPr>
                </a:tc>
                <a:tc>
                  <a:txBody>
                    <a:bodyPr/>
                    <a:lstStyle/>
                    <a:p>
                      <a:pPr marL="0" marR="0" lvl="0" indent="0" algn="l" rtl="0">
                        <a:spcBef>
                          <a:spcPts val="0"/>
                        </a:spcBef>
                        <a:spcAft>
                          <a:spcPts val="0"/>
                        </a:spcAft>
                        <a:buNone/>
                      </a:pPr>
                      <a:r>
                        <a:rPr lang="en-US" sz="1800"/>
                        <a:t>Non-HDL cholesterol   (&gt;= 2.5 mmol/L)</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800"/>
                        <a:buFont typeface="Calibri"/>
                        <a:buNone/>
                      </a:pPr>
                      <a:r>
                        <a:rPr lang="en-US" sz="1800">
                          <a:solidFill>
                            <a:srgbClr val="FF0000"/>
                          </a:solidFill>
                        </a:rPr>
                        <a:t>Insert %</a:t>
                      </a:r>
                      <a:endParaRPr/>
                    </a:p>
                  </a:txBody>
                  <a:tcPr marL="91450" marR="91450" marT="45725" marB="45725"/>
                </a:tc>
                <a:extLst>
                  <a:ext uri="{0D108BD9-81ED-4DB2-BD59-A6C34878D82A}">
                    <a16:rowId xmlns:a16="http://schemas.microsoft.com/office/drawing/2014/main" val="10004"/>
                  </a:ext>
                </a:extLst>
              </a:tr>
              <a:tr h="396175">
                <a:tc>
                  <a:txBody>
                    <a:bodyPr/>
                    <a:lstStyle/>
                    <a:p>
                      <a:pPr marL="0" marR="0" lvl="0" indent="0" algn="l" rtl="0">
                        <a:spcBef>
                          <a:spcPts val="0"/>
                        </a:spcBef>
                        <a:spcAft>
                          <a:spcPts val="0"/>
                        </a:spcAft>
                        <a:buNone/>
                      </a:pPr>
                      <a:endParaRPr sz="1800"/>
                    </a:p>
                  </a:txBody>
                  <a:tcPr marL="91450" marR="91450" marT="45725" marB="45725">
                    <a:solidFill>
                      <a:schemeClr val="lt1"/>
                    </a:solidFill>
                  </a:tcPr>
                </a:tc>
                <a:tc>
                  <a:txBody>
                    <a:bodyPr/>
                    <a:lstStyle/>
                    <a:p>
                      <a:pPr marL="0" marR="0" lvl="0" indent="0" algn="l" rtl="0">
                        <a:spcBef>
                          <a:spcPts val="0"/>
                        </a:spcBef>
                        <a:spcAft>
                          <a:spcPts val="0"/>
                        </a:spcAft>
                        <a:buNone/>
                      </a:pPr>
                      <a:r>
                        <a:rPr lang="en-US" sz="1800"/>
                        <a:t>Triglycerides (&gt;= 2mmol/L)</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800"/>
                        <a:buFont typeface="Calibri"/>
                        <a:buNone/>
                      </a:pPr>
                      <a:r>
                        <a:rPr lang="en-US" sz="1800">
                          <a:solidFill>
                            <a:srgbClr val="FF0000"/>
                          </a:solidFill>
                        </a:rPr>
                        <a:t>Insert %</a:t>
                      </a:r>
                      <a:endParaRPr/>
                    </a:p>
                  </a:txBody>
                  <a:tcPr marL="91450" marR="91450" marT="45725" marB="45725"/>
                </a:tc>
                <a:extLst>
                  <a:ext uri="{0D108BD9-81ED-4DB2-BD59-A6C34878D82A}">
                    <a16:rowId xmlns:a16="http://schemas.microsoft.com/office/drawing/2014/main" val="10005"/>
                  </a:ext>
                </a:extLst>
              </a:tr>
              <a:tr h="396175">
                <a:tc>
                  <a:txBody>
                    <a:bodyPr/>
                    <a:lstStyle/>
                    <a:p>
                      <a:pPr marL="0" marR="0" lvl="0" indent="0" algn="l" rtl="0">
                        <a:lnSpc>
                          <a:spcPct val="100000"/>
                        </a:lnSpc>
                        <a:spcBef>
                          <a:spcPts val="0"/>
                        </a:spcBef>
                        <a:spcAft>
                          <a:spcPts val="0"/>
                        </a:spcAft>
                        <a:buClr>
                          <a:schemeClr val="dk1"/>
                        </a:buClr>
                        <a:buSzPts val="1800"/>
                        <a:buFont typeface="Calibri"/>
                        <a:buNone/>
                      </a:pPr>
                      <a:r>
                        <a:rPr lang="en-US" sz="1800" b="1"/>
                        <a:t>Type 2</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t>Total cholesterol   (&gt;= 4mmol/L)</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800"/>
                        <a:buFont typeface="Calibri"/>
                        <a:buNone/>
                      </a:pPr>
                      <a:r>
                        <a:rPr lang="en-US" sz="1800">
                          <a:solidFill>
                            <a:srgbClr val="FF0000"/>
                          </a:solidFill>
                        </a:rPr>
                        <a:t>Insert %</a:t>
                      </a:r>
                      <a:endParaRPr/>
                    </a:p>
                  </a:txBody>
                  <a:tcPr marL="91450" marR="91450" marT="45725" marB="45725"/>
                </a:tc>
                <a:extLst>
                  <a:ext uri="{0D108BD9-81ED-4DB2-BD59-A6C34878D82A}">
                    <a16:rowId xmlns:a16="http://schemas.microsoft.com/office/drawing/2014/main" val="10006"/>
                  </a:ext>
                </a:extLst>
              </a:tr>
              <a:tr h="396175">
                <a:tc>
                  <a:txBody>
                    <a:bodyPr/>
                    <a:lstStyle/>
                    <a:p>
                      <a:pPr marL="0" marR="0" lvl="0" indent="0" algn="l" rtl="0">
                        <a:spcBef>
                          <a:spcPts val="0"/>
                        </a:spcBef>
                        <a:spcAft>
                          <a:spcPts val="0"/>
                        </a:spcAft>
                        <a:buNone/>
                      </a:pPr>
                      <a:endParaRPr sz="1800"/>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t>LDL cholesterol    (&gt;=2 mmol/L)</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800"/>
                        <a:buFont typeface="Calibri"/>
                        <a:buNone/>
                      </a:pPr>
                      <a:r>
                        <a:rPr lang="en-US" sz="1800">
                          <a:solidFill>
                            <a:srgbClr val="FF0000"/>
                          </a:solidFill>
                        </a:rPr>
                        <a:t>Insert %</a:t>
                      </a:r>
                      <a:endParaRPr/>
                    </a:p>
                  </a:txBody>
                  <a:tcPr marL="91450" marR="91450" marT="45725" marB="45725"/>
                </a:tc>
                <a:extLst>
                  <a:ext uri="{0D108BD9-81ED-4DB2-BD59-A6C34878D82A}">
                    <a16:rowId xmlns:a16="http://schemas.microsoft.com/office/drawing/2014/main" val="10007"/>
                  </a:ext>
                </a:extLst>
              </a:tr>
              <a:tr h="396175">
                <a:tc>
                  <a:txBody>
                    <a:bodyPr/>
                    <a:lstStyle/>
                    <a:p>
                      <a:pPr marL="0" marR="0" lvl="0" indent="0" algn="l" rtl="0">
                        <a:spcBef>
                          <a:spcPts val="0"/>
                        </a:spcBef>
                        <a:spcAft>
                          <a:spcPts val="0"/>
                        </a:spcAft>
                        <a:buNone/>
                      </a:pPr>
                      <a:endParaRPr sz="1800"/>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t>HDL cholesterol    (&lt;1 mmol/L)</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800"/>
                        <a:buFont typeface="Calibri"/>
                        <a:buNone/>
                      </a:pPr>
                      <a:r>
                        <a:rPr lang="en-US" sz="1800">
                          <a:solidFill>
                            <a:srgbClr val="FF0000"/>
                          </a:solidFill>
                        </a:rPr>
                        <a:t>Insert %</a:t>
                      </a:r>
                      <a:endParaRPr/>
                    </a:p>
                  </a:txBody>
                  <a:tcPr marL="91450" marR="91450" marT="45725" marB="45725"/>
                </a:tc>
                <a:extLst>
                  <a:ext uri="{0D108BD9-81ED-4DB2-BD59-A6C34878D82A}">
                    <a16:rowId xmlns:a16="http://schemas.microsoft.com/office/drawing/2014/main" val="10008"/>
                  </a:ext>
                </a:extLst>
              </a:tr>
              <a:tr h="396175">
                <a:tc>
                  <a:txBody>
                    <a:bodyPr/>
                    <a:lstStyle/>
                    <a:p>
                      <a:pPr marL="0" marR="0" lvl="0" indent="0" algn="l" rtl="0">
                        <a:spcBef>
                          <a:spcPts val="0"/>
                        </a:spcBef>
                        <a:spcAft>
                          <a:spcPts val="0"/>
                        </a:spcAft>
                        <a:buNone/>
                      </a:pPr>
                      <a:endParaRPr sz="1800"/>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t>Non-HDL cholesterol   (&gt;= 2.5 mmol/L)</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800"/>
                        <a:buFont typeface="Calibri"/>
                        <a:buNone/>
                      </a:pPr>
                      <a:r>
                        <a:rPr lang="en-US" sz="1800">
                          <a:solidFill>
                            <a:srgbClr val="FF0000"/>
                          </a:solidFill>
                        </a:rPr>
                        <a:t>Insert %</a:t>
                      </a:r>
                      <a:endParaRPr/>
                    </a:p>
                  </a:txBody>
                  <a:tcPr marL="91450" marR="91450" marT="45725" marB="45725"/>
                </a:tc>
                <a:extLst>
                  <a:ext uri="{0D108BD9-81ED-4DB2-BD59-A6C34878D82A}">
                    <a16:rowId xmlns:a16="http://schemas.microsoft.com/office/drawing/2014/main" val="10009"/>
                  </a:ext>
                </a:extLst>
              </a:tr>
              <a:tr h="396175">
                <a:tc>
                  <a:txBody>
                    <a:bodyPr/>
                    <a:lstStyle/>
                    <a:p>
                      <a:pPr marL="0" marR="0" lvl="0" indent="0" algn="l" rtl="0">
                        <a:spcBef>
                          <a:spcPts val="0"/>
                        </a:spcBef>
                        <a:spcAft>
                          <a:spcPts val="0"/>
                        </a:spcAft>
                        <a:buNone/>
                      </a:pPr>
                      <a:endParaRPr sz="1800"/>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t>Triglycerides (&gt;= 2mmol/L)</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800"/>
                        <a:buFont typeface="Calibri"/>
                        <a:buNone/>
                      </a:pPr>
                      <a:r>
                        <a:rPr lang="en-US" sz="1800">
                          <a:solidFill>
                            <a:srgbClr val="FF0000"/>
                          </a:solidFill>
                        </a:rPr>
                        <a:t>Insert %</a:t>
                      </a:r>
                      <a:endParaRPr/>
                    </a:p>
                  </a:txBody>
                  <a:tcPr marL="91450" marR="91450" marT="45725" marB="45725"/>
                </a:tc>
                <a:extLst>
                  <a:ext uri="{0D108BD9-81ED-4DB2-BD59-A6C34878D82A}">
                    <a16:rowId xmlns:a16="http://schemas.microsoft.com/office/drawing/2014/main" val="10010"/>
                  </a:ext>
                </a:extLst>
              </a:tr>
            </a:tbl>
          </a:graphicData>
        </a:graphic>
      </p:graphicFrame>
      <p:sp>
        <p:nvSpPr>
          <p:cNvPr id="252" name="Google Shape;252;p16"/>
          <p:cNvSpPr txBox="1"/>
          <p:nvPr/>
        </p:nvSpPr>
        <p:spPr>
          <a:xfrm>
            <a:off x="2143151" y="1860799"/>
            <a:ext cx="515446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Percentage not meeting targets:</a:t>
            </a:r>
            <a:endParaRPr/>
          </a:p>
        </p:txBody>
      </p:sp>
      <p:sp>
        <p:nvSpPr>
          <p:cNvPr id="253" name="Google Shape;253;p16"/>
          <p:cNvSpPr txBox="1"/>
          <p:nvPr/>
        </p:nvSpPr>
        <p:spPr>
          <a:xfrm>
            <a:off x="1433146" y="994121"/>
            <a:ext cx="9001390"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F5496"/>
              </a:buClr>
              <a:buSzPts val="2000"/>
              <a:buFont typeface="Calibri"/>
              <a:buNone/>
            </a:pPr>
            <a:r>
              <a:rPr lang="en-US" sz="2000" b="1">
                <a:solidFill>
                  <a:srgbClr val="2F5496"/>
                </a:solidFill>
                <a:latin typeface="Calibri"/>
                <a:ea typeface="Calibri"/>
                <a:cs typeface="Calibri"/>
                <a:sym typeface="Calibri"/>
              </a:rPr>
              <a:t>Targets: Total cholesterol: &lt;4 mmol/L, LDL: &lt;2 mmol/L, HDL: ≥1 mmol/L, </a:t>
            </a:r>
            <a:endParaRPr/>
          </a:p>
          <a:p>
            <a:pPr marL="0" marR="0" lvl="0" indent="0" algn="l" rtl="0">
              <a:spcBef>
                <a:spcPts val="0"/>
              </a:spcBef>
              <a:spcAft>
                <a:spcPts val="0"/>
              </a:spcAft>
              <a:buClr>
                <a:srgbClr val="2F5496"/>
              </a:buClr>
              <a:buSzPts val="2000"/>
              <a:buFont typeface="Calibri"/>
              <a:buNone/>
            </a:pPr>
            <a:r>
              <a:rPr lang="en-US" sz="2000" b="1">
                <a:solidFill>
                  <a:srgbClr val="2F5496"/>
                </a:solidFill>
                <a:latin typeface="Calibri"/>
                <a:ea typeface="Calibri"/>
                <a:cs typeface="Calibri"/>
                <a:sym typeface="Calibri"/>
              </a:rPr>
              <a:t>Non-HDL cholesterol: &lt;2.5 mmol/L, Triglycerides: &lt;2 mmol/L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16"/>
          <p:cNvSpPr txBox="1"/>
          <p:nvPr/>
        </p:nvSpPr>
        <p:spPr>
          <a:xfrm>
            <a:off x="990600" y="1480926"/>
            <a:ext cx="10515600" cy="484843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800">
                <a:solidFill>
                  <a:schemeClr val="dk1"/>
                </a:solidFill>
                <a:latin typeface="Calibri"/>
                <a:ea typeface="Calibri"/>
                <a:cs typeface="Calibri"/>
                <a:sym typeface="Calibri"/>
              </a:rPr>
              <a:t>          </a:t>
            </a:r>
            <a:endParaRPr sz="1800" b="1">
              <a:solidFill>
                <a:srgbClr val="2F5496"/>
              </a:solidFill>
              <a:latin typeface="Calibri"/>
              <a:ea typeface="Calibri"/>
              <a:cs typeface="Calibri"/>
              <a:sym typeface="Calibri"/>
            </a:endParaRPr>
          </a:p>
        </p:txBody>
      </p:sp>
      <p:pic>
        <p:nvPicPr>
          <p:cNvPr id="255" name="Google Shape;255;p16" descr="Icon&#10;&#10;Description automatically generated"/>
          <p:cNvPicPr preferRelativeResize="0"/>
          <p:nvPr/>
        </p:nvPicPr>
        <p:blipFill rotWithShape="1">
          <a:blip r:embed="rId4">
            <a:alphaModFix/>
          </a:blip>
          <a:srcRect/>
          <a:stretch/>
        </p:blipFill>
        <p:spPr>
          <a:xfrm>
            <a:off x="638716" y="956745"/>
            <a:ext cx="794430" cy="798091"/>
          </a:xfrm>
          <a:prstGeom prst="rect">
            <a:avLst/>
          </a:prstGeom>
          <a:noFill/>
          <a:ln>
            <a:noFill/>
          </a:ln>
        </p:spPr>
      </p:pic>
      <p:sp>
        <p:nvSpPr>
          <p:cNvPr id="256" name="Google Shape;256;p16"/>
          <p:cNvSpPr txBox="1"/>
          <p:nvPr/>
        </p:nvSpPr>
        <p:spPr>
          <a:xfrm>
            <a:off x="124700" y="5989300"/>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23 and 24 of the site report</a:t>
            </a:r>
            <a:endParaRPr dirty="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7"/>
          <p:cNvSpPr txBox="1">
            <a:spLocks noGrp="1"/>
          </p:cNvSpPr>
          <p:nvPr>
            <p:ph type="title"/>
          </p:nvPr>
        </p:nvSpPr>
        <p:spPr>
          <a:xfrm>
            <a:off x="971550" y="577542"/>
            <a:ext cx="11484077" cy="70788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br>
              <a:rPr lang="en-US" b="1">
                <a:solidFill>
                  <a:srgbClr val="2F5496"/>
                </a:solidFill>
              </a:rPr>
            </a:br>
            <a:r>
              <a:rPr lang="en-US" b="1">
                <a:solidFill>
                  <a:srgbClr val="2F5496"/>
                </a:solidFill>
                <a:latin typeface="Calibri"/>
                <a:ea typeface="Calibri"/>
                <a:cs typeface="Calibri"/>
                <a:sym typeface="Calibri"/>
              </a:rPr>
              <a:t>Lipids data &amp; medications – Type 1</a:t>
            </a:r>
            <a:br>
              <a:rPr lang="en-US" b="1">
                <a:solidFill>
                  <a:srgbClr val="2F5496"/>
                </a:solidFill>
              </a:rPr>
            </a:br>
            <a:endParaRPr/>
          </a:p>
        </p:txBody>
      </p:sp>
      <p:graphicFrame>
        <p:nvGraphicFramePr>
          <p:cNvPr id="262" name="Google Shape;262;p17"/>
          <p:cNvGraphicFramePr/>
          <p:nvPr/>
        </p:nvGraphicFramePr>
        <p:xfrm>
          <a:off x="517833" y="3549516"/>
          <a:ext cx="5076722" cy="3060835"/>
        </p:xfrm>
        <a:graphic>
          <a:graphicData uri="http://schemas.openxmlformats.org/drawingml/2006/chart">
            <c:chart xmlns:c="http://schemas.openxmlformats.org/drawingml/2006/chart" xmlns:r="http://schemas.openxmlformats.org/officeDocument/2006/relationships" r:id="rId3"/>
          </a:graphicData>
        </a:graphic>
      </p:graphicFrame>
      <p:sp>
        <p:nvSpPr>
          <p:cNvPr id="263" name="Google Shape;263;p17"/>
          <p:cNvSpPr txBox="1"/>
          <p:nvPr/>
        </p:nvSpPr>
        <p:spPr>
          <a:xfrm>
            <a:off x="124691" y="247649"/>
            <a:ext cx="1693718" cy="433388"/>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2025</a:t>
            </a:r>
            <a:endParaRPr/>
          </a:p>
        </p:txBody>
      </p:sp>
      <p:sp>
        <p:nvSpPr>
          <p:cNvPr id="264" name="Google Shape;264;p17"/>
          <p:cNvSpPr txBox="1"/>
          <p:nvPr/>
        </p:nvSpPr>
        <p:spPr>
          <a:xfrm>
            <a:off x="6027175" y="2689222"/>
            <a:ext cx="5781368" cy="80021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b="1">
                <a:solidFill>
                  <a:schemeClr val="dk1"/>
                </a:solidFill>
                <a:latin typeface="Calibri"/>
                <a:ea typeface="Calibri"/>
                <a:cs typeface="Calibri"/>
                <a:sym typeface="Calibri"/>
              </a:rPr>
              <a:t>Treatment gap </a:t>
            </a:r>
            <a:r>
              <a:rPr lang="en-US" sz="1800">
                <a:solidFill>
                  <a:schemeClr val="dk1"/>
                </a:solidFill>
                <a:latin typeface="Calibri"/>
                <a:ea typeface="Calibri"/>
                <a:cs typeface="Calibri"/>
                <a:sym typeface="Calibri"/>
              </a:rPr>
              <a:t>(% not meeting target total</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cholesterol, despite using lipid-lowering therapy)</a:t>
            </a:r>
            <a:endParaRPr sz="2800" b="1">
              <a:solidFill>
                <a:schemeClr val="dk1"/>
              </a:solidFill>
              <a:latin typeface="Calibri"/>
              <a:ea typeface="Calibri"/>
              <a:cs typeface="Calibri"/>
              <a:sym typeface="Calibri"/>
            </a:endParaRPr>
          </a:p>
        </p:txBody>
      </p:sp>
      <p:sp>
        <p:nvSpPr>
          <p:cNvPr id="265" name="Google Shape;265;p17"/>
          <p:cNvSpPr txBox="1"/>
          <p:nvPr/>
        </p:nvSpPr>
        <p:spPr>
          <a:xfrm>
            <a:off x="449008" y="2671761"/>
            <a:ext cx="5781368" cy="80021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b="1">
                <a:solidFill>
                  <a:schemeClr val="dk1"/>
                </a:solidFill>
                <a:latin typeface="Calibri"/>
                <a:ea typeface="Calibri"/>
                <a:cs typeface="Calibri"/>
                <a:sym typeface="Calibri"/>
              </a:rPr>
              <a:t>Prescribing gap </a:t>
            </a:r>
            <a:r>
              <a:rPr lang="en-US" sz="1800">
                <a:solidFill>
                  <a:schemeClr val="dk1"/>
                </a:solidFill>
                <a:latin typeface="Calibri"/>
                <a:ea typeface="Calibri"/>
                <a:cs typeface="Calibri"/>
                <a:sym typeface="Calibri"/>
              </a:rPr>
              <a:t>(% not on lipid-lowering therapy despite total cholesterol ≥4 mmol/L)</a:t>
            </a:r>
            <a:endParaRPr sz="2800" b="1">
              <a:solidFill>
                <a:schemeClr val="dk1"/>
              </a:solidFill>
              <a:latin typeface="Calibri"/>
              <a:ea typeface="Calibri"/>
              <a:cs typeface="Calibri"/>
              <a:sym typeface="Calibri"/>
            </a:endParaRPr>
          </a:p>
        </p:txBody>
      </p:sp>
      <p:graphicFrame>
        <p:nvGraphicFramePr>
          <p:cNvPr id="266" name="Google Shape;266;p17"/>
          <p:cNvGraphicFramePr/>
          <p:nvPr/>
        </p:nvGraphicFramePr>
        <p:xfrm>
          <a:off x="6230376" y="3549515"/>
          <a:ext cx="3955844" cy="3060835"/>
        </p:xfrm>
        <a:graphic>
          <a:graphicData uri="http://schemas.openxmlformats.org/drawingml/2006/chart">
            <c:chart xmlns:c="http://schemas.openxmlformats.org/drawingml/2006/chart" xmlns:r="http://schemas.openxmlformats.org/officeDocument/2006/relationships" r:id="rId4"/>
          </a:graphicData>
        </a:graphic>
      </p:graphicFrame>
      <p:sp>
        <p:nvSpPr>
          <p:cNvPr id="267" name="Google Shape;267;p17"/>
          <p:cNvSpPr txBox="1"/>
          <p:nvPr/>
        </p:nvSpPr>
        <p:spPr>
          <a:xfrm>
            <a:off x="707923" y="1533832"/>
            <a:ext cx="947829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Lipids measured </a:t>
            </a:r>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                                   Type 1: </a:t>
            </a:r>
            <a:r>
              <a:rPr lang="en-US" sz="2000" b="1">
                <a:solidFill>
                  <a:srgbClr val="FF0000"/>
                </a:solidFill>
                <a:latin typeface="Calibri"/>
                <a:ea typeface="Calibri"/>
                <a:cs typeface="Calibri"/>
                <a:sym typeface="Calibri"/>
              </a:rPr>
              <a:t>insert %           </a:t>
            </a:r>
            <a:endParaRPr sz="2000" b="1">
              <a:solidFill>
                <a:schemeClr val="dk1"/>
              </a:solidFill>
              <a:latin typeface="Calibri"/>
              <a:ea typeface="Calibri"/>
              <a:cs typeface="Calibri"/>
              <a:sym typeface="Calibri"/>
            </a:endParaRPr>
          </a:p>
        </p:txBody>
      </p:sp>
      <p:sp>
        <p:nvSpPr>
          <p:cNvPr id="268" name="Google Shape;268;p17"/>
          <p:cNvSpPr txBox="1"/>
          <p:nvPr/>
        </p:nvSpPr>
        <p:spPr>
          <a:xfrm>
            <a:off x="10019071" y="3630553"/>
            <a:ext cx="2045109"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These figures require you to edit the associated Excel spreadsheets: </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1. Right click figure</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2. Choose edit data. </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3. Enter your data.</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4. Delete this text</a:t>
            </a:r>
            <a:endParaRPr/>
          </a:p>
        </p:txBody>
      </p:sp>
      <p:sp>
        <p:nvSpPr>
          <p:cNvPr id="269" name="Google Shape;269;p17"/>
          <p:cNvSpPr txBox="1"/>
          <p:nvPr/>
        </p:nvSpPr>
        <p:spPr>
          <a:xfrm>
            <a:off x="9064175" y="562038"/>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26 of the site report</a:t>
            </a:r>
            <a:endParaRPr dirty="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8"/>
          <p:cNvSpPr txBox="1">
            <a:spLocks noGrp="1"/>
          </p:cNvSpPr>
          <p:nvPr>
            <p:ph type="title"/>
          </p:nvPr>
        </p:nvSpPr>
        <p:spPr>
          <a:xfrm>
            <a:off x="707923" y="365125"/>
            <a:ext cx="11356257" cy="74595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br>
              <a:rPr lang="en-US" b="1">
                <a:solidFill>
                  <a:srgbClr val="2F5496"/>
                </a:solidFill>
              </a:rPr>
            </a:br>
            <a:r>
              <a:rPr lang="en-US" b="1">
                <a:solidFill>
                  <a:srgbClr val="2F5496"/>
                </a:solidFill>
                <a:latin typeface="Calibri"/>
                <a:ea typeface="Calibri"/>
                <a:cs typeface="Calibri"/>
                <a:sym typeface="Calibri"/>
              </a:rPr>
              <a:t>Lipids data &amp; medications – Type 2</a:t>
            </a:r>
            <a:endParaRPr/>
          </a:p>
        </p:txBody>
      </p:sp>
      <p:graphicFrame>
        <p:nvGraphicFramePr>
          <p:cNvPr id="275" name="Google Shape;275;p18"/>
          <p:cNvGraphicFramePr/>
          <p:nvPr/>
        </p:nvGraphicFramePr>
        <p:xfrm>
          <a:off x="517833" y="3549516"/>
          <a:ext cx="5076722" cy="3060835"/>
        </p:xfrm>
        <a:graphic>
          <a:graphicData uri="http://schemas.openxmlformats.org/drawingml/2006/chart">
            <c:chart xmlns:c="http://schemas.openxmlformats.org/drawingml/2006/chart" xmlns:r="http://schemas.openxmlformats.org/officeDocument/2006/relationships" r:id="rId3"/>
          </a:graphicData>
        </a:graphic>
      </p:graphicFrame>
      <p:sp>
        <p:nvSpPr>
          <p:cNvPr id="276" name="Google Shape;276;p18"/>
          <p:cNvSpPr txBox="1"/>
          <p:nvPr/>
        </p:nvSpPr>
        <p:spPr>
          <a:xfrm>
            <a:off x="124691" y="247649"/>
            <a:ext cx="1693718" cy="433388"/>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2025</a:t>
            </a:r>
            <a:endParaRPr/>
          </a:p>
        </p:txBody>
      </p:sp>
      <p:sp>
        <p:nvSpPr>
          <p:cNvPr id="277" name="Google Shape;277;p18"/>
          <p:cNvSpPr txBox="1"/>
          <p:nvPr/>
        </p:nvSpPr>
        <p:spPr>
          <a:xfrm>
            <a:off x="6027175" y="2689222"/>
            <a:ext cx="5781368" cy="80021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b="1">
                <a:solidFill>
                  <a:schemeClr val="dk1"/>
                </a:solidFill>
                <a:latin typeface="Calibri"/>
                <a:ea typeface="Calibri"/>
                <a:cs typeface="Calibri"/>
                <a:sym typeface="Calibri"/>
              </a:rPr>
              <a:t>Treatment gap </a:t>
            </a:r>
            <a:r>
              <a:rPr lang="en-US" sz="1800">
                <a:solidFill>
                  <a:schemeClr val="dk1"/>
                </a:solidFill>
                <a:latin typeface="Calibri"/>
                <a:ea typeface="Calibri"/>
                <a:cs typeface="Calibri"/>
                <a:sym typeface="Calibri"/>
              </a:rPr>
              <a:t>(% not meeting target total</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cholesterol, despite using lipid-lowering therapy)</a:t>
            </a:r>
            <a:endParaRPr sz="2800" b="1">
              <a:solidFill>
                <a:schemeClr val="dk1"/>
              </a:solidFill>
              <a:latin typeface="Calibri"/>
              <a:ea typeface="Calibri"/>
              <a:cs typeface="Calibri"/>
              <a:sym typeface="Calibri"/>
            </a:endParaRPr>
          </a:p>
        </p:txBody>
      </p:sp>
      <p:sp>
        <p:nvSpPr>
          <p:cNvPr id="278" name="Google Shape;278;p18"/>
          <p:cNvSpPr txBox="1"/>
          <p:nvPr/>
        </p:nvSpPr>
        <p:spPr>
          <a:xfrm>
            <a:off x="449008" y="2671761"/>
            <a:ext cx="5781368" cy="80021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b="1">
                <a:solidFill>
                  <a:schemeClr val="dk1"/>
                </a:solidFill>
                <a:latin typeface="Calibri"/>
                <a:ea typeface="Calibri"/>
                <a:cs typeface="Calibri"/>
                <a:sym typeface="Calibri"/>
              </a:rPr>
              <a:t>Prescribing gap </a:t>
            </a:r>
            <a:r>
              <a:rPr lang="en-US" sz="1800">
                <a:solidFill>
                  <a:schemeClr val="dk1"/>
                </a:solidFill>
                <a:latin typeface="Calibri"/>
                <a:ea typeface="Calibri"/>
                <a:cs typeface="Calibri"/>
                <a:sym typeface="Calibri"/>
              </a:rPr>
              <a:t>(% not on lipid-lowering therapy despite total cholesterol ≥4 mmol/L)</a:t>
            </a:r>
            <a:endParaRPr sz="2800" b="1">
              <a:solidFill>
                <a:schemeClr val="dk1"/>
              </a:solidFill>
              <a:latin typeface="Calibri"/>
              <a:ea typeface="Calibri"/>
              <a:cs typeface="Calibri"/>
              <a:sym typeface="Calibri"/>
            </a:endParaRPr>
          </a:p>
        </p:txBody>
      </p:sp>
      <p:graphicFrame>
        <p:nvGraphicFramePr>
          <p:cNvPr id="279" name="Google Shape;279;p18"/>
          <p:cNvGraphicFramePr/>
          <p:nvPr/>
        </p:nvGraphicFramePr>
        <p:xfrm>
          <a:off x="6230376" y="3549515"/>
          <a:ext cx="3955844" cy="3060835"/>
        </p:xfrm>
        <a:graphic>
          <a:graphicData uri="http://schemas.openxmlformats.org/drawingml/2006/chart">
            <c:chart xmlns:c="http://schemas.openxmlformats.org/drawingml/2006/chart" xmlns:r="http://schemas.openxmlformats.org/officeDocument/2006/relationships" r:id="rId4"/>
          </a:graphicData>
        </a:graphic>
      </p:graphicFrame>
      <p:sp>
        <p:nvSpPr>
          <p:cNvPr id="280" name="Google Shape;280;p18"/>
          <p:cNvSpPr txBox="1"/>
          <p:nvPr/>
        </p:nvSpPr>
        <p:spPr>
          <a:xfrm>
            <a:off x="707923" y="1533832"/>
            <a:ext cx="947829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Lipids measured </a:t>
            </a:r>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                                   Type 2: </a:t>
            </a:r>
            <a:r>
              <a:rPr lang="en-US" sz="2000" b="1">
                <a:solidFill>
                  <a:srgbClr val="FF0000"/>
                </a:solidFill>
                <a:latin typeface="Calibri"/>
                <a:ea typeface="Calibri"/>
                <a:cs typeface="Calibri"/>
                <a:sym typeface="Calibri"/>
              </a:rPr>
              <a:t>insert %</a:t>
            </a:r>
            <a:endParaRPr sz="2000" b="1">
              <a:solidFill>
                <a:schemeClr val="dk1"/>
              </a:solidFill>
              <a:latin typeface="Calibri"/>
              <a:ea typeface="Calibri"/>
              <a:cs typeface="Calibri"/>
              <a:sym typeface="Calibri"/>
            </a:endParaRPr>
          </a:p>
        </p:txBody>
      </p:sp>
      <p:sp>
        <p:nvSpPr>
          <p:cNvPr id="281" name="Google Shape;281;p18"/>
          <p:cNvSpPr txBox="1"/>
          <p:nvPr/>
        </p:nvSpPr>
        <p:spPr>
          <a:xfrm>
            <a:off x="10019071" y="3630553"/>
            <a:ext cx="2045109"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These figures require you to edit the associated Excel spreadsheets: </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1. Right click figure</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2. Choose edit data. </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3. Enter your data.</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4. Delete this text</a:t>
            </a:r>
            <a:endParaRPr/>
          </a:p>
        </p:txBody>
      </p:sp>
      <p:sp>
        <p:nvSpPr>
          <p:cNvPr id="282" name="Google Shape;282;p18"/>
          <p:cNvSpPr txBox="1"/>
          <p:nvPr/>
        </p:nvSpPr>
        <p:spPr>
          <a:xfrm>
            <a:off x="8808550" y="681025"/>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27 of the site report</a:t>
            </a:r>
            <a:endParaRPr dirty="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9"/>
          <p:cNvSpPr txBox="1">
            <a:spLocks noGrp="1"/>
          </p:cNvSpPr>
          <p:nvPr>
            <p:ph type="title"/>
          </p:nvPr>
        </p:nvSpPr>
        <p:spPr>
          <a:xfrm>
            <a:off x="838200" y="365126"/>
            <a:ext cx="10515600" cy="927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000"/>
              <a:buFont typeface="Calibri"/>
              <a:buNone/>
            </a:pPr>
            <a:r>
              <a:rPr lang="en-US" sz="4000" b="1">
                <a:solidFill>
                  <a:srgbClr val="2F5496"/>
                </a:solidFill>
                <a:latin typeface="Calibri"/>
                <a:ea typeface="Calibri"/>
                <a:cs typeface="Calibri"/>
                <a:sym typeface="Calibri"/>
              </a:rPr>
              <a:t>Clinical variation in lipids control</a:t>
            </a:r>
            <a:endParaRPr sz="4000">
              <a:solidFill>
                <a:srgbClr val="2F5496"/>
              </a:solidFill>
              <a:latin typeface="Calibri"/>
              <a:ea typeface="Calibri"/>
              <a:cs typeface="Calibri"/>
              <a:sym typeface="Calibri"/>
            </a:endParaRPr>
          </a:p>
        </p:txBody>
      </p:sp>
      <p:sp>
        <p:nvSpPr>
          <p:cNvPr id="288" name="Google Shape;288;p19"/>
          <p:cNvSpPr txBox="1">
            <a:spLocks noGrp="1"/>
          </p:cNvSpPr>
          <p:nvPr>
            <p:ph type="body" idx="1"/>
          </p:nvPr>
        </p:nvSpPr>
        <p:spPr>
          <a:xfrm>
            <a:off x="7930662" y="1825625"/>
            <a:ext cx="342313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solidFill>
                  <a:srgbClr val="FF0000"/>
                </a:solidFill>
              </a:rPr>
              <a:t>Use T1DM and T2DM risk adjusted funnel plots on page 24 of the site report</a:t>
            </a:r>
            <a:br>
              <a:rPr lang="en-US">
                <a:solidFill>
                  <a:srgbClr val="FF0000"/>
                </a:solidFill>
              </a:rPr>
            </a:br>
            <a:endParaRPr>
              <a:solidFill>
                <a:srgbClr val="FF0000"/>
              </a:solidFill>
            </a:endParaRPr>
          </a:p>
          <a:p>
            <a:pPr marL="228600" lvl="0" indent="-228600" algn="l" rtl="0">
              <a:lnSpc>
                <a:spcPct val="90000"/>
              </a:lnSpc>
              <a:spcBef>
                <a:spcPts val="1000"/>
              </a:spcBef>
              <a:spcAft>
                <a:spcPts val="0"/>
              </a:spcAft>
              <a:buClr>
                <a:srgbClr val="FF0000"/>
              </a:buClr>
              <a:buSzPts val="2800"/>
              <a:buChar char="•"/>
            </a:pPr>
            <a:r>
              <a:rPr lang="en-US">
                <a:solidFill>
                  <a:srgbClr val="FF0000"/>
                </a:solidFill>
              </a:rPr>
              <a:t>Information to interpret funnel plots is in the methods section on page 5</a:t>
            </a:r>
            <a:endParaRPr/>
          </a:p>
          <a:p>
            <a:pPr marL="228600" lvl="0" indent="-50800" algn="l" rtl="0">
              <a:lnSpc>
                <a:spcPct val="90000"/>
              </a:lnSpc>
              <a:spcBef>
                <a:spcPts val="1000"/>
              </a:spcBef>
              <a:spcAft>
                <a:spcPts val="0"/>
              </a:spcAft>
              <a:buClr>
                <a:schemeClr val="dk1"/>
              </a:buClr>
              <a:buSzPts val="2800"/>
              <a:buNone/>
            </a:pPr>
            <a:endParaRPr/>
          </a:p>
        </p:txBody>
      </p:sp>
      <p:sp>
        <p:nvSpPr>
          <p:cNvPr id="289" name="Google Shape;289;p19"/>
          <p:cNvSpPr/>
          <p:nvPr/>
        </p:nvSpPr>
        <p:spPr>
          <a:xfrm>
            <a:off x="146568" y="45522"/>
            <a:ext cx="13832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2F5496"/>
                </a:solidFill>
                <a:latin typeface="Calibri"/>
                <a:ea typeface="Calibri"/>
                <a:cs typeface="Calibri"/>
                <a:sym typeface="Calibri"/>
              </a:rPr>
              <a:t>ADCQR 2025</a:t>
            </a:r>
            <a:endParaRPr/>
          </a:p>
        </p:txBody>
      </p:sp>
      <p:grpSp>
        <p:nvGrpSpPr>
          <p:cNvPr id="290" name="Google Shape;290;p19"/>
          <p:cNvGrpSpPr/>
          <p:nvPr/>
        </p:nvGrpSpPr>
        <p:grpSpPr>
          <a:xfrm>
            <a:off x="572160" y="1728909"/>
            <a:ext cx="6413107" cy="3614660"/>
            <a:chOff x="572160" y="1728909"/>
            <a:chExt cx="6413107" cy="3614660"/>
          </a:xfrm>
        </p:grpSpPr>
        <p:pic>
          <p:nvPicPr>
            <p:cNvPr id="291" name="Google Shape;291;p19"/>
            <p:cNvPicPr preferRelativeResize="0"/>
            <p:nvPr/>
          </p:nvPicPr>
          <p:blipFill rotWithShape="1">
            <a:blip r:embed="rId3">
              <a:alphaModFix/>
            </a:blip>
            <a:srcRect/>
            <a:stretch/>
          </p:blipFill>
          <p:spPr>
            <a:xfrm>
              <a:off x="572160" y="1728909"/>
              <a:ext cx="6413107" cy="3614660"/>
            </a:xfrm>
            <a:prstGeom prst="rect">
              <a:avLst/>
            </a:prstGeom>
            <a:noFill/>
            <a:ln>
              <a:noFill/>
            </a:ln>
          </p:spPr>
        </p:pic>
        <p:sp>
          <p:nvSpPr>
            <p:cNvPr id="292" name="Google Shape;292;p19"/>
            <p:cNvSpPr/>
            <p:nvPr/>
          </p:nvSpPr>
          <p:spPr>
            <a:xfrm rot="-1998834">
              <a:off x="1631913" y="2751451"/>
              <a:ext cx="358317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Calibri"/>
                  <a:ea typeface="Calibri"/>
                  <a:cs typeface="Calibri"/>
                  <a:sym typeface="Calibri"/>
                </a:rPr>
                <a:t>EXAMPLE ONLY</a:t>
              </a:r>
              <a:endParaRPr/>
            </a:p>
          </p:txBody>
        </p:sp>
      </p:grpSp>
      <p:sp>
        <p:nvSpPr>
          <p:cNvPr id="293" name="Google Shape;293;p19"/>
          <p:cNvSpPr txBox="1"/>
          <p:nvPr/>
        </p:nvSpPr>
        <p:spPr>
          <a:xfrm>
            <a:off x="4596000" y="5780000"/>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25 of the site report</a:t>
            </a:r>
            <a:endParaRPr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717550" y="337421"/>
            <a:ext cx="10756900" cy="5334000"/>
          </a:xfrm>
          <a:prstGeom prst="rect">
            <a:avLst/>
          </a:prstGeom>
          <a:noFill/>
          <a:ln>
            <a:noFill/>
          </a:ln>
        </p:spPr>
      </p:pic>
      <p:sp>
        <p:nvSpPr>
          <p:cNvPr id="103" name="Google Shape;103;p2"/>
          <p:cNvSpPr txBox="1"/>
          <p:nvPr/>
        </p:nvSpPr>
        <p:spPr>
          <a:xfrm>
            <a:off x="1700509" y="5486755"/>
            <a:ext cx="102058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FF0000"/>
                </a:solidFill>
                <a:latin typeface="Calibri"/>
                <a:ea typeface="Calibri"/>
                <a:cs typeface="Calibri"/>
                <a:sym typeface="Calibri"/>
              </a:rPr>
              <a:t>You may wish to customise this slide to acknowledge the traditional custodians in your area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0"/>
          <p:cNvSpPr txBox="1"/>
          <p:nvPr/>
        </p:nvSpPr>
        <p:spPr>
          <a:xfrm>
            <a:off x="2525066" y="44992"/>
            <a:ext cx="5564700" cy="1325700"/>
          </a:xfrm>
          <a:prstGeom prst="rect">
            <a:avLst/>
          </a:prstGeom>
          <a:noFill/>
          <a:ln>
            <a:noFill/>
          </a:ln>
        </p:spPr>
        <p:txBody>
          <a:bodyPr spcFirstLastPara="1" wrap="square" lIns="91425" tIns="45700" rIns="91425" bIns="45700" anchor="ctr" anchorCtr="0">
            <a:normAutofit fontScale="82500" lnSpcReduction="20000"/>
          </a:bodyPr>
          <a:lstStyle/>
          <a:p>
            <a:pPr marL="0" marR="0" lvl="0" indent="0" algn="l" rtl="0">
              <a:lnSpc>
                <a:spcPct val="90000"/>
              </a:lnSpc>
              <a:spcBef>
                <a:spcPts val="0"/>
              </a:spcBef>
              <a:spcAft>
                <a:spcPts val="0"/>
              </a:spcAft>
              <a:buClr>
                <a:srgbClr val="2F5496"/>
              </a:buClr>
              <a:buSzPct val="100000"/>
              <a:buFont typeface="Calibri"/>
              <a:buNone/>
            </a:pPr>
            <a:br>
              <a:rPr lang="en-US" sz="4400" b="1">
                <a:solidFill>
                  <a:srgbClr val="2F5496"/>
                </a:solidFill>
                <a:latin typeface="Calibri"/>
                <a:ea typeface="Calibri"/>
                <a:cs typeface="Calibri"/>
                <a:sym typeface="Calibri"/>
              </a:rPr>
            </a:br>
            <a:r>
              <a:rPr lang="en-US" sz="4400" b="1">
                <a:solidFill>
                  <a:srgbClr val="2F5496"/>
                </a:solidFill>
                <a:latin typeface="Calibri"/>
                <a:ea typeface="Calibri"/>
                <a:cs typeface="Calibri"/>
                <a:sym typeface="Calibri"/>
              </a:rPr>
              <a:t>Foot complications – Type 1   </a:t>
            </a:r>
            <a:br>
              <a:rPr lang="en-US" sz="4400" b="1">
                <a:solidFill>
                  <a:srgbClr val="2F5496"/>
                </a:solidFill>
                <a:latin typeface="Calibri"/>
                <a:ea typeface="Calibri"/>
                <a:cs typeface="Calibri"/>
                <a:sym typeface="Calibri"/>
              </a:rPr>
            </a:br>
            <a:endParaRPr sz="4400">
              <a:solidFill>
                <a:schemeClr val="dk1"/>
              </a:solidFill>
              <a:latin typeface="Calibri"/>
              <a:ea typeface="Calibri"/>
              <a:cs typeface="Calibri"/>
              <a:sym typeface="Calibri"/>
            </a:endParaRPr>
          </a:p>
        </p:txBody>
      </p:sp>
      <p:pic>
        <p:nvPicPr>
          <p:cNvPr id="299" name="Google Shape;299;p20" descr="A picture containing controller, remote, indoor, game&#10;&#10;Description automatically generated"/>
          <p:cNvPicPr preferRelativeResize="0"/>
          <p:nvPr/>
        </p:nvPicPr>
        <p:blipFill rotWithShape="1">
          <a:blip r:embed="rId3">
            <a:alphaModFix/>
          </a:blip>
          <a:srcRect/>
          <a:stretch/>
        </p:blipFill>
        <p:spPr>
          <a:xfrm>
            <a:off x="8089846" y="66017"/>
            <a:ext cx="1149956" cy="1283518"/>
          </a:xfrm>
          <a:prstGeom prst="rect">
            <a:avLst/>
          </a:prstGeom>
          <a:noFill/>
          <a:ln>
            <a:noFill/>
          </a:ln>
        </p:spPr>
      </p:pic>
      <p:sp>
        <p:nvSpPr>
          <p:cNvPr id="300" name="Google Shape;300;p20"/>
          <p:cNvSpPr/>
          <p:nvPr/>
        </p:nvSpPr>
        <p:spPr>
          <a:xfrm>
            <a:off x="1171303" y="1296151"/>
            <a:ext cx="984939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0000"/>
                </a:solidFill>
                <a:latin typeface="Calibri"/>
                <a:ea typeface="Calibri"/>
                <a:cs typeface="Calibri"/>
                <a:sym typeface="Calibri"/>
              </a:rPr>
              <a:t> </a:t>
            </a:r>
            <a:r>
              <a:rPr lang="en-US" sz="2800">
                <a:solidFill>
                  <a:srgbClr val="2F5496"/>
                </a:solidFill>
                <a:latin typeface="Calibri"/>
                <a:ea typeface="Calibri"/>
                <a:cs typeface="Calibri"/>
                <a:sym typeface="Calibri"/>
              </a:rPr>
              <a:t>Target: Identify high risk foot, active foot problems, and prevent non-traumatic amputations</a:t>
            </a:r>
            <a:endParaRPr sz="1600">
              <a:solidFill>
                <a:schemeClr val="dk1"/>
              </a:solidFill>
              <a:latin typeface="Calibri"/>
              <a:ea typeface="Calibri"/>
              <a:cs typeface="Calibri"/>
              <a:sym typeface="Calibri"/>
            </a:endParaRPr>
          </a:p>
        </p:txBody>
      </p:sp>
      <p:pic>
        <p:nvPicPr>
          <p:cNvPr id="301" name="Google Shape;301;p20" descr="Icon&#10;&#10;Description automatically generated"/>
          <p:cNvPicPr preferRelativeResize="0"/>
          <p:nvPr/>
        </p:nvPicPr>
        <p:blipFill rotWithShape="1">
          <a:blip r:embed="rId4">
            <a:alphaModFix/>
          </a:blip>
          <a:srcRect/>
          <a:stretch/>
        </p:blipFill>
        <p:spPr>
          <a:xfrm>
            <a:off x="267454" y="1171181"/>
            <a:ext cx="919642" cy="923880"/>
          </a:xfrm>
          <a:prstGeom prst="rect">
            <a:avLst/>
          </a:prstGeom>
          <a:noFill/>
          <a:ln>
            <a:noFill/>
          </a:ln>
        </p:spPr>
      </p:pic>
      <p:graphicFrame>
        <p:nvGraphicFramePr>
          <p:cNvPr id="302" name="Google Shape;302;p20"/>
          <p:cNvGraphicFramePr/>
          <p:nvPr/>
        </p:nvGraphicFramePr>
        <p:xfrm>
          <a:off x="531223" y="2882274"/>
          <a:ext cx="11129550" cy="2560380"/>
        </p:xfrm>
        <a:graphic>
          <a:graphicData uri="http://schemas.openxmlformats.org/drawingml/2006/table">
            <a:tbl>
              <a:tblPr firstRow="1" bandRow="1">
                <a:noFill/>
                <a:tableStyleId>{BFCCA8E5-04E4-4DB1-B5CC-07E0E728C676}</a:tableStyleId>
              </a:tblPr>
              <a:tblGrid>
                <a:gridCol w="1782475">
                  <a:extLst>
                    <a:ext uri="{9D8B030D-6E8A-4147-A177-3AD203B41FA5}">
                      <a16:colId xmlns:a16="http://schemas.microsoft.com/office/drawing/2014/main" val="20000"/>
                    </a:ext>
                  </a:extLst>
                </a:gridCol>
                <a:gridCol w="4087100">
                  <a:extLst>
                    <a:ext uri="{9D8B030D-6E8A-4147-A177-3AD203B41FA5}">
                      <a16:colId xmlns:a16="http://schemas.microsoft.com/office/drawing/2014/main" val="20001"/>
                    </a:ext>
                  </a:extLst>
                </a:gridCol>
                <a:gridCol w="2839000">
                  <a:extLst>
                    <a:ext uri="{9D8B030D-6E8A-4147-A177-3AD203B41FA5}">
                      <a16:colId xmlns:a16="http://schemas.microsoft.com/office/drawing/2014/main" val="20002"/>
                    </a:ext>
                  </a:extLst>
                </a:gridCol>
                <a:gridCol w="2420975">
                  <a:extLst>
                    <a:ext uri="{9D8B030D-6E8A-4147-A177-3AD203B41FA5}">
                      <a16:colId xmlns:a16="http://schemas.microsoft.com/office/drawing/2014/main" val="20003"/>
                    </a:ext>
                  </a:extLst>
                </a:gridCol>
              </a:tblGrid>
              <a:tr h="424350">
                <a:tc>
                  <a:txBody>
                    <a:bodyPr/>
                    <a:lstStyle/>
                    <a:p>
                      <a:pPr marL="0" marR="0" lvl="0" indent="0" algn="l" rtl="0">
                        <a:spcBef>
                          <a:spcPts val="0"/>
                        </a:spcBef>
                        <a:spcAft>
                          <a:spcPts val="0"/>
                        </a:spcAft>
                        <a:buNone/>
                      </a:pPr>
                      <a:endParaRPr sz="2200">
                        <a:solidFill>
                          <a:schemeClr val="lt1"/>
                        </a:solidFill>
                      </a:endParaRPr>
                    </a:p>
                  </a:txBody>
                  <a:tcPr marL="91450" marR="91450" marT="45725" marB="45725">
                    <a:solidFill>
                      <a:schemeClr val="lt1"/>
                    </a:solidFill>
                  </a:tcPr>
                </a:tc>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ctr" rtl="0">
                        <a:spcBef>
                          <a:spcPts val="0"/>
                        </a:spcBef>
                        <a:spcAft>
                          <a:spcPts val="0"/>
                        </a:spcAft>
                        <a:buNone/>
                      </a:pPr>
                      <a:r>
                        <a:rPr lang="en-US" sz="2200"/>
                        <a:t>Our site</a:t>
                      </a:r>
                      <a:endParaRPr/>
                    </a:p>
                  </a:txBody>
                  <a:tcPr marL="91450" marR="91450" marT="45725" marB="45725"/>
                </a:tc>
                <a:tc>
                  <a:txBody>
                    <a:bodyPr/>
                    <a:lstStyle/>
                    <a:p>
                      <a:pPr marL="0" marR="0" lvl="0" indent="0" algn="ctr" rtl="0">
                        <a:spcBef>
                          <a:spcPts val="0"/>
                        </a:spcBef>
                        <a:spcAft>
                          <a:spcPts val="0"/>
                        </a:spcAft>
                        <a:buNone/>
                      </a:pPr>
                      <a:r>
                        <a:rPr lang="en-US" sz="2200"/>
                        <a:t>Other similar sites</a:t>
                      </a:r>
                      <a:endParaRPr/>
                    </a:p>
                  </a:txBody>
                  <a:tcPr marL="91450" marR="91450" marT="45725" marB="45725"/>
                </a:tc>
                <a:extLst>
                  <a:ext uri="{0D108BD9-81ED-4DB2-BD59-A6C34878D82A}">
                    <a16:rowId xmlns:a16="http://schemas.microsoft.com/office/drawing/2014/main" val="10000"/>
                  </a:ext>
                </a:extLst>
              </a:tr>
              <a:tr h="424350">
                <a:tc>
                  <a:txBody>
                    <a:bodyPr/>
                    <a:lstStyle/>
                    <a:p>
                      <a:pPr marL="0" marR="0" lvl="0" indent="0" algn="l" rtl="0">
                        <a:spcBef>
                          <a:spcPts val="0"/>
                        </a:spcBef>
                        <a:spcAft>
                          <a:spcPts val="0"/>
                        </a:spcAft>
                        <a:buNone/>
                      </a:pPr>
                      <a:r>
                        <a:rPr lang="en-US" sz="2200" b="1"/>
                        <a:t>Type 1</a:t>
                      </a:r>
                      <a:endParaRPr/>
                    </a:p>
                  </a:txBody>
                  <a:tcPr marL="91450" marR="91450" marT="45725" marB="45725"/>
                </a:tc>
                <a:tc>
                  <a:txBody>
                    <a:bodyPr/>
                    <a:lstStyle/>
                    <a:p>
                      <a:pPr marL="0" marR="0" lvl="0" indent="0" algn="l" rtl="0">
                        <a:spcBef>
                          <a:spcPts val="0"/>
                        </a:spcBef>
                        <a:spcAft>
                          <a:spcPts val="0"/>
                        </a:spcAft>
                        <a:buNone/>
                      </a:pPr>
                      <a:r>
                        <a:rPr lang="en-US" sz="2200"/>
                        <a:t>Foot check by health professional</a:t>
                      </a:r>
                      <a:endParaRPr/>
                    </a:p>
                  </a:txBody>
                  <a:tcPr marL="91450" marR="91450" marT="45725" marB="45725"/>
                </a:tc>
                <a:tc>
                  <a:txBody>
                    <a:bodyPr/>
                    <a:lstStyle/>
                    <a:p>
                      <a:pPr marL="0" marR="0" lvl="0" indent="0" algn="ctr" rtl="0">
                        <a:spcBef>
                          <a:spcPts val="0"/>
                        </a:spcBef>
                        <a:spcAft>
                          <a:spcPts val="0"/>
                        </a:spcAft>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1"/>
                  </a:ext>
                </a:extLst>
              </a:tr>
              <a:tr h="4243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Peripheral neuropathy</a:t>
                      </a:r>
                      <a:endParaRPr/>
                    </a:p>
                  </a:txBody>
                  <a:tcPr marL="91450" marR="91450" marT="45725" marB="45725"/>
                </a:tc>
                <a:tc>
                  <a:txBody>
                    <a:bodyPr/>
                    <a:lstStyle/>
                    <a:p>
                      <a:pPr marL="0" marR="0" lvl="0" indent="0" algn="ctr" rtl="0">
                        <a:spcBef>
                          <a:spcPts val="0"/>
                        </a:spcBef>
                        <a:spcAft>
                          <a:spcPts val="0"/>
                        </a:spcAft>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2"/>
                  </a:ext>
                </a:extLst>
              </a:tr>
              <a:tr h="4243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Peripheral vascular disease</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3"/>
                  </a:ext>
                </a:extLst>
              </a:tr>
              <a:tr h="4243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Foot ulceration</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4"/>
                  </a:ext>
                </a:extLst>
              </a:tr>
              <a:tr h="4243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Lower limb amputation</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5"/>
                  </a:ext>
                </a:extLst>
              </a:tr>
            </a:tbl>
          </a:graphicData>
        </a:graphic>
      </p:graphicFrame>
      <p:sp>
        <p:nvSpPr>
          <p:cNvPr id="303" name="Google Shape;303;p20"/>
          <p:cNvSpPr/>
          <p:nvPr/>
        </p:nvSpPr>
        <p:spPr>
          <a:xfrm>
            <a:off x="84416" y="44992"/>
            <a:ext cx="2043322"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rgbClr val="2F5496"/>
                </a:solidFill>
                <a:latin typeface="Calibri"/>
                <a:ea typeface="Calibri"/>
                <a:cs typeface="Calibri"/>
                <a:sym typeface="Calibri"/>
              </a:rPr>
              <a:t>ADCQR 2025</a:t>
            </a:r>
            <a:endParaRPr sz="2500">
              <a:solidFill>
                <a:schemeClr val="dk1"/>
              </a:solidFill>
              <a:latin typeface="Calibri"/>
              <a:ea typeface="Calibri"/>
              <a:cs typeface="Calibri"/>
              <a:sym typeface="Calibri"/>
            </a:endParaRPr>
          </a:p>
        </p:txBody>
      </p:sp>
      <p:sp>
        <p:nvSpPr>
          <p:cNvPr id="304" name="Google Shape;304;p20"/>
          <p:cNvSpPr txBox="1"/>
          <p:nvPr/>
        </p:nvSpPr>
        <p:spPr>
          <a:xfrm>
            <a:off x="4904400" y="5860825"/>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29 of the site report</a:t>
            </a:r>
            <a:endParaRPr dirty="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1"/>
          <p:cNvSpPr txBox="1"/>
          <p:nvPr/>
        </p:nvSpPr>
        <p:spPr>
          <a:xfrm>
            <a:off x="2370673" y="-21109"/>
            <a:ext cx="5825700" cy="1325700"/>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l" rtl="0">
              <a:lnSpc>
                <a:spcPct val="90000"/>
              </a:lnSpc>
              <a:spcBef>
                <a:spcPts val="0"/>
              </a:spcBef>
              <a:spcAft>
                <a:spcPts val="0"/>
              </a:spcAft>
              <a:buClr>
                <a:srgbClr val="2F5496"/>
              </a:buClr>
              <a:buSzPct val="100000"/>
              <a:buFont typeface="Calibri"/>
              <a:buNone/>
            </a:pPr>
            <a:br>
              <a:rPr lang="en-US" sz="4400" b="1">
                <a:solidFill>
                  <a:srgbClr val="2F5496"/>
                </a:solidFill>
                <a:latin typeface="Calibri"/>
                <a:ea typeface="Calibri"/>
                <a:cs typeface="Calibri"/>
                <a:sym typeface="Calibri"/>
              </a:rPr>
            </a:br>
            <a:r>
              <a:rPr lang="en-US" sz="4400" b="1">
                <a:solidFill>
                  <a:srgbClr val="2F5496"/>
                </a:solidFill>
                <a:latin typeface="Calibri"/>
                <a:ea typeface="Calibri"/>
                <a:cs typeface="Calibri"/>
                <a:sym typeface="Calibri"/>
              </a:rPr>
              <a:t>Foot complications – Type 2   </a:t>
            </a:r>
            <a:br>
              <a:rPr lang="en-US" sz="4400" b="1">
                <a:solidFill>
                  <a:srgbClr val="2F5496"/>
                </a:solidFill>
                <a:latin typeface="Calibri"/>
                <a:ea typeface="Calibri"/>
                <a:cs typeface="Calibri"/>
                <a:sym typeface="Calibri"/>
              </a:rPr>
            </a:br>
            <a:endParaRPr sz="4400">
              <a:solidFill>
                <a:schemeClr val="dk1"/>
              </a:solidFill>
              <a:latin typeface="Calibri"/>
              <a:ea typeface="Calibri"/>
              <a:cs typeface="Calibri"/>
              <a:sym typeface="Calibri"/>
            </a:endParaRPr>
          </a:p>
        </p:txBody>
      </p:sp>
      <p:pic>
        <p:nvPicPr>
          <p:cNvPr id="310" name="Google Shape;310;p21" descr="A picture containing controller, remote, indoor, game&#10;&#10;Description automatically generated"/>
          <p:cNvPicPr preferRelativeResize="0"/>
          <p:nvPr/>
        </p:nvPicPr>
        <p:blipFill rotWithShape="1">
          <a:blip r:embed="rId3">
            <a:alphaModFix/>
          </a:blip>
          <a:srcRect/>
          <a:stretch/>
        </p:blipFill>
        <p:spPr>
          <a:xfrm>
            <a:off x="8196365" y="-7"/>
            <a:ext cx="1149956" cy="1283518"/>
          </a:xfrm>
          <a:prstGeom prst="rect">
            <a:avLst/>
          </a:prstGeom>
          <a:noFill/>
          <a:ln>
            <a:noFill/>
          </a:ln>
        </p:spPr>
      </p:pic>
      <p:sp>
        <p:nvSpPr>
          <p:cNvPr id="311" name="Google Shape;311;p21"/>
          <p:cNvSpPr/>
          <p:nvPr/>
        </p:nvSpPr>
        <p:spPr>
          <a:xfrm>
            <a:off x="1056251" y="1226326"/>
            <a:ext cx="984939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Calibri"/>
                <a:ea typeface="Calibri"/>
                <a:cs typeface="Calibri"/>
                <a:sym typeface="Calibri"/>
              </a:rPr>
              <a:t> </a:t>
            </a:r>
            <a:r>
              <a:rPr lang="en-US" sz="2800">
                <a:solidFill>
                  <a:srgbClr val="2F5496"/>
                </a:solidFill>
                <a:latin typeface="Calibri"/>
                <a:ea typeface="Calibri"/>
                <a:cs typeface="Calibri"/>
                <a:sym typeface="Calibri"/>
              </a:rPr>
              <a:t>Target: Identify high risk foot, active foot problems, and prevent non-traumatic amputations</a:t>
            </a:r>
            <a:endParaRPr sz="2800">
              <a:solidFill>
                <a:schemeClr val="dk1"/>
              </a:solidFill>
              <a:latin typeface="Calibri"/>
              <a:ea typeface="Calibri"/>
              <a:cs typeface="Calibri"/>
              <a:sym typeface="Calibri"/>
            </a:endParaRPr>
          </a:p>
        </p:txBody>
      </p:sp>
      <p:pic>
        <p:nvPicPr>
          <p:cNvPr id="312" name="Google Shape;312;p21" descr="Icon&#10;&#10;Description automatically generated"/>
          <p:cNvPicPr preferRelativeResize="0"/>
          <p:nvPr/>
        </p:nvPicPr>
        <p:blipFill rotWithShape="1">
          <a:blip r:embed="rId4">
            <a:alphaModFix/>
          </a:blip>
          <a:srcRect/>
          <a:stretch/>
        </p:blipFill>
        <p:spPr>
          <a:xfrm>
            <a:off x="136609" y="1079205"/>
            <a:ext cx="919642" cy="923880"/>
          </a:xfrm>
          <a:prstGeom prst="rect">
            <a:avLst/>
          </a:prstGeom>
          <a:noFill/>
          <a:ln>
            <a:noFill/>
          </a:ln>
        </p:spPr>
      </p:pic>
      <p:graphicFrame>
        <p:nvGraphicFramePr>
          <p:cNvPr id="313" name="Google Shape;313;p21"/>
          <p:cNvGraphicFramePr/>
          <p:nvPr/>
        </p:nvGraphicFramePr>
        <p:xfrm>
          <a:off x="531223" y="2882274"/>
          <a:ext cx="11129550" cy="2560380"/>
        </p:xfrm>
        <a:graphic>
          <a:graphicData uri="http://schemas.openxmlformats.org/drawingml/2006/table">
            <a:tbl>
              <a:tblPr firstRow="1" bandRow="1">
                <a:noFill/>
                <a:tableStyleId>{BFCCA8E5-04E4-4DB1-B5CC-07E0E728C676}</a:tableStyleId>
              </a:tblPr>
              <a:tblGrid>
                <a:gridCol w="1782475">
                  <a:extLst>
                    <a:ext uri="{9D8B030D-6E8A-4147-A177-3AD203B41FA5}">
                      <a16:colId xmlns:a16="http://schemas.microsoft.com/office/drawing/2014/main" val="20000"/>
                    </a:ext>
                  </a:extLst>
                </a:gridCol>
                <a:gridCol w="4087100">
                  <a:extLst>
                    <a:ext uri="{9D8B030D-6E8A-4147-A177-3AD203B41FA5}">
                      <a16:colId xmlns:a16="http://schemas.microsoft.com/office/drawing/2014/main" val="20001"/>
                    </a:ext>
                  </a:extLst>
                </a:gridCol>
                <a:gridCol w="2839000">
                  <a:extLst>
                    <a:ext uri="{9D8B030D-6E8A-4147-A177-3AD203B41FA5}">
                      <a16:colId xmlns:a16="http://schemas.microsoft.com/office/drawing/2014/main" val="20002"/>
                    </a:ext>
                  </a:extLst>
                </a:gridCol>
                <a:gridCol w="2420975">
                  <a:extLst>
                    <a:ext uri="{9D8B030D-6E8A-4147-A177-3AD203B41FA5}">
                      <a16:colId xmlns:a16="http://schemas.microsoft.com/office/drawing/2014/main" val="20003"/>
                    </a:ext>
                  </a:extLst>
                </a:gridCol>
              </a:tblGrid>
              <a:tr h="424350">
                <a:tc>
                  <a:txBody>
                    <a:bodyPr/>
                    <a:lstStyle/>
                    <a:p>
                      <a:pPr marL="0" marR="0" lvl="0" indent="0" algn="l" rtl="0">
                        <a:spcBef>
                          <a:spcPts val="0"/>
                        </a:spcBef>
                        <a:spcAft>
                          <a:spcPts val="0"/>
                        </a:spcAft>
                        <a:buNone/>
                      </a:pPr>
                      <a:endParaRPr sz="2200">
                        <a:solidFill>
                          <a:schemeClr val="lt1"/>
                        </a:solidFill>
                      </a:endParaRPr>
                    </a:p>
                  </a:txBody>
                  <a:tcPr marL="91450" marR="91450" marT="45725" marB="45725">
                    <a:solidFill>
                      <a:schemeClr val="lt1"/>
                    </a:solidFill>
                  </a:tcPr>
                </a:tc>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ctr" rtl="0">
                        <a:spcBef>
                          <a:spcPts val="0"/>
                        </a:spcBef>
                        <a:spcAft>
                          <a:spcPts val="0"/>
                        </a:spcAft>
                        <a:buNone/>
                      </a:pPr>
                      <a:r>
                        <a:rPr lang="en-US" sz="2200"/>
                        <a:t>Our site</a:t>
                      </a:r>
                      <a:endParaRPr/>
                    </a:p>
                  </a:txBody>
                  <a:tcPr marL="91450" marR="91450" marT="45725" marB="45725"/>
                </a:tc>
                <a:tc>
                  <a:txBody>
                    <a:bodyPr/>
                    <a:lstStyle/>
                    <a:p>
                      <a:pPr marL="0" marR="0" lvl="0" indent="0" algn="ctr" rtl="0">
                        <a:spcBef>
                          <a:spcPts val="0"/>
                        </a:spcBef>
                        <a:spcAft>
                          <a:spcPts val="0"/>
                        </a:spcAft>
                        <a:buNone/>
                      </a:pPr>
                      <a:r>
                        <a:rPr lang="en-US" sz="2200"/>
                        <a:t>Other similar sites</a:t>
                      </a:r>
                      <a:endParaRPr/>
                    </a:p>
                  </a:txBody>
                  <a:tcPr marL="91450" marR="91450" marT="45725" marB="45725"/>
                </a:tc>
                <a:extLst>
                  <a:ext uri="{0D108BD9-81ED-4DB2-BD59-A6C34878D82A}">
                    <a16:rowId xmlns:a16="http://schemas.microsoft.com/office/drawing/2014/main" val="10000"/>
                  </a:ext>
                </a:extLst>
              </a:tr>
              <a:tr h="424350">
                <a:tc>
                  <a:txBody>
                    <a:bodyPr/>
                    <a:lstStyle/>
                    <a:p>
                      <a:pPr marL="0" marR="0" lvl="0" indent="0" algn="l" rtl="0">
                        <a:spcBef>
                          <a:spcPts val="0"/>
                        </a:spcBef>
                        <a:spcAft>
                          <a:spcPts val="0"/>
                        </a:spcAft>
                        <a:buNone/>
                      </a:pPr>
                      <a:r>
                        <a:rPr lang="en-US" sz="2200" b="1"/>
                        <a:t>Type 2</a:t>
                      </a:r>
                      <a:endParaRPr/>
                    </a:p>
                  </a:txBody>
                  <a:tcPr marL="91450" marR="91450" marT="45725" marB="45725"/>
                </a:tc>
                <a:tc>
                  <a:txBody>
                    <a:bodyPr/>
                    <a:lstStyle/>
                    <a:p>
                      <a:pPr marL="0" marR="0" lvl="0" indent="0" algn="l" rtl="0">
                        <a:spcBef>
                          <a:spcPts val="0"/>
                        </a:spcBef>
                        <a:spcAft>
                          <a:spcPts val="0"/>
                        </a:spcAft>
                        <a:buNone/>
                      </a:pPr>
                      <a:r>
                        <a:rPr lang="en-US" sz="2200"/>
                        <a:t>Foot check by health professional</a:t>
                      </a:r>
                      <a:endParaRPr/>
                    </a:p>
                  </a:txBody>
                  <a:tcPr marL="91450" marR="91450" marT="45725" marB="45725"/>
                </a:tc>
                <a:tc>
                  <a:txBody>
                    <a:bodyPr/>
                    <a:lstStyle/>
                    <a:p>
                      <a:pPr marL="0" marR="0" lvl="0" indent="0" algn="ctr" rtl="0">
                        <a:spcBef>
                          <a:spcPts val="0"/>
                        </a:spcBef>
                        <a:spcAft>
                          <a:spcPts val="0"/>
                        </a:spcAft>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1"/>
                  </a:ext>
                </a:extLst>
              </a:tr>
              <a:tr h="4243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Peripheral neuropathy</a:t>
                      </a:r>
                      <a:endParaRPr/>
                    </a:p>
                  </a:txBody>
                  <a:tcPr marL="91450" marR="91450" marT="45725" marB="45725"/>
                </a:tc>
                <a:tc>
                  <a:txBody>
                    <a:bodyPr/>
                    <a:lstStyle/>
                    <a:p>
                      <a:pPr marL="0" marR="0" lvl="0" indent="0" algn="ctr" rtl="0">
                        <a:spcBef>
                          <a:spcPts val="0"/>
                        </a:spcBef>
                        <a:spcAft>
                          <a:spcPts val="0"/>
                        </a:spcAft>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2"/>
                  </a:ext>
                </a:extLst>
              </a:tr>
              <a:tr h="4243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Peripheral vascular disease</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3"/>
                  </a:ext>
                </a:extLst>
              </a:tr>
              <a:tr h="4243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Foot ulceration</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4"/>
                  </a:ext>
                </a:extLst>
              </a:tr>
              <a:tr h="4243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Lower limb amputation</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5"/>
                  </a:ext>
                </a:extLst>
              </a:tr>
            </a:tbl>
          </a:graphicData>
        </a:graphic>
      </p:graphicFrame>
      <p:sp>
        <p:nvSpPr>
          <p:cNvPr id="314" name="Google Shape;314;p21"/>
          <p:cNvSpPr/>
          <p:nvPr/>
        </p:nvSpPr>
        <p:spPr>
          <a:xfrm>
            <a:off x="84416" y="44992"/>
            <a:ext cx="1920230"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rgbClr val="2F5496"/>
                </a:solidFill>
                <a:latin typeface="Calibri"/>
                <a:ea typeface="Calibri"/>
                <a:cs typeface="Calibri"/>
                <a:sym typeface="Calibri"/>
              </a:rPr>
              <a:t>ADCQR 2025</a:t>
            </a:r>
            <a:endParaRPr sz="2500">
              <a:solidFill>
                <a:schemeClr val="dk1"/>
              </a:solidFill>
              <a:latin typeface="Calibri"/>
              <a:ea typeface="Calibri"/>
              <a:cs typeface="Calibri"/>
              <a:sym typeface="Calibri"/>
            </a:endParaRPr>
          </a:p>
        </p:txBody>
      </p:sp>
      <p:sp>
        <p:nvSpPr>
          <p:cNvPr id="315" name="Google Shape;315;p21"/>
          <p:cNvSpPr txBox="1"/>
          <p:nvPr/>
        </p:nvSpPr>
        <p:spPr>
          <a:xfrm>
            <a:off x="4904400" y="5860825"/>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30 of the site report</a:t>
            </a:r>
            <a:endParaRPr dirty="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p:nvPr/>
        </p:nvSpPr>
        <p:spPr>
          <a:xfrm>
            <a:off x="3694045" y="-11"/>
            <a:ext cx="4803900" cy="1325700"/>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l" rtl="0">
              <a:lnSpc>
                <a:spcPct val="90000"/>
              </a:lnSpc>
              <a:spcBef>
                <a:spcPts val="0"/>
              </a:spcBef>
              <a:spcAft>
                <a:spcPts val="0"/>
              </a:spcAft>
              <a:buClr>
                <a:srgbClr val="2F5496"/>
              </a:buClr>
              <a:buSzPct val="100000"/>
              <a:buFont typeface="Calibri"/>
              <a:buNone/>
            </a:pPr>
            <a:br>
              <a:rPr lang="en-US" sz="4400" b="1">
                <a:solidFill>
                  <a:srgbClr val="2F5496"/>
                </a:solidFill>
                <a:latin typeface="Calibri"/>
                <a:ea typeface="Calibri"/>
                <a:cs typeface="Calibri"/>
                <a:sym typeface="Calibri"/>
              </a:rPr>
            </a:br>
            <a:r>
              <a:rPr lang="en-US" sz="4400" b="1">
                <a:solidFill>
                  <a:srgbClr val="2F5496"/>
                </a:solidFill>
                <a:latin typeface="Calibri"/>
                <a:ea typeface="Calibri"/>
                <a:cs typeface="Calibri"/>
                <a:sym typeface="Calibri"/>
              </a:rPr>
              <a:t>Eyecare – Type 1    </a:t>
            </a:r>
            <a:br>
              <a:rPr lang="en-US" sz="4400" b="1">
                <a:solidFill>
                  <a:srgbClr val="2F5496"/>
                </a:solidFill>
                <a:latin typeface="Calibri"/>
                <a:ea typeface="Calibri"/>
                <a:cs typeface="Calibri"/>
                <a:sym typeface="Calibri"/>
              </a:rPr>
            </a:br>
            <a:endParaRPr sz="4400">
              <a:solidFill>
                <a:schemeClr val="dk1"/>
              </a:solidFill>
              <a:latin typeface="Calibri"/>
              <a:ea typeface="Calibri"/>
              <a:cs typeface="Calibri"/>
              <a:sym typeface="Calibri"/>
            </a:endParaRPr>
          </a:p>
        </p:txBody>
      </p:sp>
      <p:sp>
        <p:nvSpPr>
          <p:cNvPr id="321" name="Google Shape;321;p22"/>
          <p:cNvSpPr/>
          <p:nvPr/>
        </p:nvSpPr>
        <p:spPr>
          <a:xfrm>
            <a:off x="1303100" y="1187140"/>
            <a:ext cx="105202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Calibri"/>
                <a:ea typeface="Calibri"/>
                <a:cs typeface="Calibri"/>
                <a:sym typeface="Calibri"/>
              </a:rPr>
              <a:t> </a:t>
            </a:r>
            <a:r>
              <a:rPr lang="en-US" sz="3200">
                <a:solidFill>
                  <a:srgbClr val="2F5496"/>
                </a:solidFill>
                <a:latin typeface="Calibri"/>
                <a:ea typeface="Calibri"/>
                <a:cs typeface="Calibri"/>
                <a:sym typeface="Calibri"/>
              </a:rPr>
              <a:t>Target: Assessment within 5 years of diagnosis, then annually</a:t>
            </a:r>
            <a:endParaRPr sz="1800">
              <a:solidFill>
                <a:schemeClr val="dk1"/>
              </a:solidFill>
              <a:latin typeface="Calibri"/>
              <a:ea typeface="Calibri"/>
              <a:cs typeface="Calibri"/>
              <a:sym typeface="Calibri"/>
            </a:endParaRPr>
          </a:p>
        </p:txBody>
      </p:sp>
      <p:pic>
        <p:nvPicPr>
          <p:cNvPr id="322" name="Google Shape;322;p22" descr="Icon&#10;&#10;Description automatically generated"/>
          <p:cNvPicPr preferRelativeResize="0"/>
          <p:nvPr/>
        </p:nvPicPr>
        <p:blipFill rotWithShape="1">
          <a:blip r:embed="rId3">
            <a:alphaModFix/>
          </a:blip>
          <a:srcRect/>
          <a:stretch/>
        </p:blipFill>
        <p:spPr>
          <a:xfrm>
            <a:off x="453796" y="1017587"/>
            <a:ext cx="919642" cy="923880"/>
          </a:xfrm>
          <a:prstGeom prst="rect">
            <a:avLst/>
          </a:prstGeom>
          <a:noFill/>
          <a:ln>
            <a:noFill/>
          </a:ln>
        </p:spPr>
      </p:pic>
      <p:graphicFrame>
        <p:nvGraphicFramePr>
          <p:cNvPr id="323" name="Google Shape;323;p22"/>
          <p:cNvGraphicFramePr/>
          <p:nvPr/>
        </p:nvGraphicFramePr>
        <p:xfrm>
          <a:off x="198263" y="2313087"/>
          <a:ext cx="11795475" cy="2560380"/>
        </p:xfrm>
        <a:graphic>
          <a:graphicData uri="http://schemas.openxmlformats.org/drawingml/2006/table">
            <a:tbl>
              <a:tblPr firstRow="1" bandRow="1">
                <a:noFill/>
                <a:tableStyleId>{BFCCA8E5-04E4-4DB1-B5CC-07E0E728C676}</a:tableStyleId>
              </a:tblPr>
              <a:tblGrid>
                <a:gridCol w="1861625">
                  <a:extLst>
                    <a:ext uri="{9D8B030D-6E8A-4147-A177-3AD203B41FA5}">
                      <a16:colId xmlns:a16="http://schemas.microsoft.com/office/drawing/2014/main" val="20000"/>
                    </a:ext>
                  </a:extLst>
                </a:gridCol>
                <a:gridCol w="4664650">
                  <a:extLst>
                    <a:ext uri="{9D8B030D-6E8A-4147-A177-3AD203B41FA5}">
                      <a16:colId xmlns:a16="http://schemas.microsoft.com/office/drawing/2014/main" val="20001"/>
                    </a:ext>
                  </a:extLst>
                </a:gridCol>
                <a:gridCol w="2740700">
                  <a:extLst>
                    <a:ext uri="{9D8B030D-6E8A-4147-A177-3AD203B41FA5}">
                      <a16:colId xmlns:a16="http://schemas.microsoft.com/office/drawing/2014/main" val="20002"/>
                    </a:ext>
                  </a:extLst>
                </a:gridCol>
                <a:gridCol w="2528500">
                  <a:extLst>
                    <a:ext uri="{9D8B030D-6E8A-4147-A177-3AD203B41FA5}">
                      <a16:colId xmlns:a16="http://schemas.microsoft.com/office/drawing/2014/main" val="20003"/>
                    </a:ext>
                  </a:extLst>
                </a:gridCol>
              </a:tblGrid>
              <a:tr h="424350">
                <a:tc>
                  <a:txBody>
                    <a:bodyPr/>
                    <a:lstStyle/>
                    <a:p>
                      <a:pPr marL="0" marR="0" lvl="0" indent="0" algn="l" rtl="0">
                        <a:spcBef>
                          <a:spcPts val="0"/>
                        </a:spcBef>
                        <a:spcAft>
                          <a:spcPts val="0"/>
                        </a:spcAft>
                        <a:buNone/>
                      </a:pPr>
                      <a:endParaRPr sz="2200">
                        <a:solidFill>
                          <a:schemeClr val="lt1"/>
                        </a:solidFill>
                      </a:endParaRPr>
                    </a:p>
                  </a:txBody>
                  <a:tcPr marL="91450" marR="91450" marT="45725" marB="45725">
                    <a:solidFill>
                      <a:schemeClr val="lt1"/>
                    </a:solidFill>
                  </a:tcPr>
                </a:tc>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ctr" rtl="0">
                        <a:spcBef>
                          <a:spcPts val="0"/>
                        </a:spcBef>
                        <a:spcAft>
                          <a:spcPts val="0"/>
                        </a:spcAft>
                        <a:buNone/>
                      </a:pPr>
                      <a:r>
                        <a:rPr lang="en-US" sz="2200"/>
                        <a:t>Our site</a:t>
                      </a:r>
                      <a:endParaRPr/>
                    </a:p>
                  </a:txBody>
                  <a:tcPr marL="91450" marR="91450" marT="45725" marB="45725"/>
                </a:tc>
                <a:tc>
                  <a:txBody>
                    <a:bodyPr/>
                    <a:lstStyle/>
                    <a:p>
                      <a:pPr marL="0" marR="0" lvl="0" indent="0" algn="ctr" rtl="0">
                        <a:spcBef>
                          <a:spcPts val="0"/>
                        </a:spcBef>
                        <a:spcAft>
                          <a:spcPts val="0"/>
                        </a:spcAft>
                        <a:buNone/>
                      </a:pPr>
                      <a:r>
                        <a:rPr lang="en-US" sz="2200"/>
                        <a:t>Other similar sites</a:t>
                      </a:r>
                      <a:endParaRPr/>
                    </a:p>
                  </a:txBody>
                  <a:tcPr marL="91450" marR="91450" marT="45725" marB="45725"/>
                </a:tc>
                <a:extLst>
                  <a:ext uri="{0D108BD9-81ED-4DB2-BD59-A6C34878D82A}">
                    <a16:rowId xmlns:a16="http://schemas.microsoft.com/office/drawing/2014/main" val="10000"/>
                  </a:ext>
                </a:extLst>
              </a:tr>
              <a:tr h="424350">
                <a:tc>
                  <a:txBody>
                    <a:bodyPr/>
                    <a:lstStyle/>
                    <a:p>
                      <a:pPr marL="0" marR="0" lvl="0" indent="0" algn="l" rtl="0">
                        <a:spcBef>
                          <a:spcPts val="0"/>
                        </a:spcBef>
                        <a:spcAft>
                          <a:spcPts val="0"/>
                        </a:spcAft>
                        <a:buNone/>
                      </a:pPr>
                      <a:r>
                        <a:rPr lang="en-US" sz="2200" b="1"/>
                        <a:t>Type 1</a:t>
                      </a:r>
                      <a:endParaRPr/>
                    </a:p>
                  </a:txBody>
                  <a:tcPr marL="91450" marR="91450" marT="45725" marB="45725"/>
                </a:tc>
                <a:tc>
                  <a:txBody>
                    <a:bodyPr/>
                    <a:lstStyle/>
                    <a:p>
                      <a:pPr marL="0" marR="0" lvl="0" indent="0" algn="l" rtl="0">
                        <a:spcBef>
                          <a:spcPts val="0"/>
                        </a:spcBef>
                        <a:spcAft>
                          <a:spcPts val="0"/>
                        </a:spcAft>
                        <a:buNone/>
                      </a:pPr>
                      <a:r>
                        <a:rPr lang="en-US" sz="2200"/>
                        <a:t>Attended optometrist/ophthalmologist</a:t>
                      </a:r>
                      <a:endParaRPr/>
                    </a:p>
                  </a:txBody>
                  <a:tcPr marL="91450" marR="91450" marT="45725" marB="45725"/>
                </a:tc>
                <a:tc>
                  <a:txBody>
                    <a:bodyPr/>
                    <a:lstStyle/>
                    <a:p>
                      <a:pPr marL="0" marR="0" lvl="0" indent="0" algn="ctr" rtl="0">
                        <a:spcBef>
                          <a:spcPts val="0"/>
                        </a:spcBef>
                        <a:spcAft>
                          <a:spcPts val="0"/>
                        </a:spcAft>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1"/>
                  </a:ext>
                </a:extLst>
              </a:tr>
              <a:tr h="4243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Retinopathy</a:t>
                      </a:r>
                      <a:endParaRPr/>
                    </a:p>
                  </a:txBody>
                  <a:tcPr marL="91450" marR="91450" marT="45725" marB="45725"/>
                </a:tc>
                <a:tc>
                  <a:txBody>
                    <a:bodyPr/>
                    <a:lstStyle/>
                    <a:p>
                      <a:pPr marL="0" marR="0" lvl="0" indent="0" algn="ctr" rtl="0">
                        <a:spcBef>
                          <a:spcPts val="0"/>
                        </a:spcBef>
                        <a:spcAft>
                          <a:spcPts val="0"/>
                        </a:spcAft>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2"/>
                  </a:ext>
                </a:extLst>
              </a:tr>
              <a:tr h="4243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Treatment for retinopathy</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3"/>
                  </a:ext>
                </a:extLst>
              </a:tr>
              <a:tr h="4243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Right or left cataract</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4"/>
                  </a:ext>
                </a:extLst>
              </a:tr>
              <a:tr h="4243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Blindness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5"/>
                  </a:ext>
                </a:extLst>
              </a:tr>
            </a:tbl>
          </a:graphicData>
        </a:graphic>
      </p:graphicFrame>
      <p:sp>
        <p:nvSpPr>
          <p:cNvPr id="324" name="Google Shape;324;p22"/>
          <p:cNvSpPr/>
          <p:nvPr/>
        </p:nvSpPr>
        <p:spPr>
          <a:xfrm>
            <a:off x="84415" y="44992"/>
            <a:ext cx="1955399"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rgbClr val="2F5496"/>
                </a:solidFill>
                <a:latin typeface="Calibri"/>
                <a:ea typeface="Calibri"/>
                <a:cs typeface="Calibri"/>
                <a:sym typeface="Calibri"/>
              </a:rPr>
              <a:t>ADCQR 2025</a:t>
            </a:r>
            <a:endParaRPr sz="2500">
              <a:solidFill>
                <a:schemeClr val="dk1"/>
              </a:solidFill>
              <a:latin typeface="Calibri"/>
              <a:ea typeface="Calibri"/>
              <a:cs typeface="Calibri"/>
              <a:sym typeface="Calibri"/>
            </a:endParaRPr>
          </a:p>
        </p:txBody>
      </p:sp>
      <p:pic>
        <p:nvPicPr>
          <p:cNvPr id="325" name="Google Shape;325;p22" descr="Circle&#10;&#10;Description automatically generated"/>
          <p:cNvPicPr preferRelativeResize="0"/>
          <p:nvPr/>
        </p:nvPicPr>
        <p:blipFill rotWithShape="1">
          <a:blip r:embed="rId4">
            <a:alphaModFix/>
          </a:blip>
          <a:srcRect/>
          <a:stretch/>
        </p:blipFill>
        <p:spPr>
          <a:xfrm>
            <a:off x="7276841" y="253842"/>
            <a:ext cx="1464167" cy="818009"/>
          </a:xfrm>
          <a:prstGeom prst="rect">
            <a:avLst/>
          </a:prstGeom>
          <a:noFill/>
          <a:ln>
            <a:noFill/>
          </a:ln>
        </p:spPr>
      </p:pic>
      <p:sp>
        <p:nvSpPr>
          <p:cNvPr id="326" name="Google Shape;326;p22"/>
          <p:cNvSpPr txBox="1"/>
          <p:nvPr/>
        </p:nvSpPr>
        <p:spPr>
          <a:xfrm>
            <a:off x="4904400" y="5860825"/>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31 of the site report</a:t>
            </a:r>
            <a:endParaRPr dirty="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3"/>
          <p:cNvSpPr txBox="1"/>
          <p:nvPr/>
        </p:nvSpPr>
        <p:spPr>
          <a:xfrm>
            <a:off x="3663500" y="149063"/>
            <a:ext cx="4214100" cy="993900"/>
          </a:xfrm>
          <a:prstGeom prst="rect">
            <a:avLst/>
          </a:prstGeom>
          <a:noFill/>
          <a:ln>
            <a:noFill/>
          </a:ln>
        </p:spPr>
        <p:txBody>
          <a:bodyPr spcFirstLastPara="1" wrap="square" lIns="91425" tIns="45700" rIns="91425" bIns="45700" anchor="ctr" anchorCtr="0">
            <a:normAutofit fontScale="40000" lnSpcReduction="20000"/>
          </a:bodyPr>
          <a:lstStyle/>
          <a:p>
            <a:pPr marL="0" marR="0" lvl="0" indent="0" algn="l" rtl="0">
              <a:lnSpc>
                <a:spcPct val="90000"/>
              </a:lnSpc>
              <a:spcBef>
                <a:spcPts val="0"/>
              </a:spcBef>
              <a:spcAft>
                <a:spcPts val="0"/>
              </a:spcAft>
              <a:buClr>
                <a:srgbClr val="2F5496"/>
              </a:buClr>
              <a:buSzPct val="100000"/>
              <a:buFont typeface="Calibri"/>
              <a:buNone/>
            </a:pPr>
            <a:br>
              <a:rPr lang="en-US" sz="4400" b="1">
                <a:solidFill>
                  <a:srgbClr val="2F5496"/>
                </a:solidFill>
                <a:latin typeface="Calibri"/>
                <a:ea typeface="Calibri"/>
                <a:cs typeface="Calibri"/>
                <a:sym typeface="Calibri"/>
              </a:rPr>
            </a:br>
            <a:r>
              <a:rPr lang="en-US" sz="10700" b="1">
                <a:solidFill>
                  <a:srgbClr val="2F5496"/>
                </a:solidFill>
                <a:latin typeface="Calibri"/>
                <a:ea typeface="Calibri"/>
                <a:cs typeface="Calibri"/>
                <a:sym typeface="Calibri"/>
              </a:rPr>
              <a:t>Eyecare – Type 2    </a:t>
            </a:r>
            <a:br>
              <a:rPr lang="en-US" sz="4400" b="1">
                <a:solidFill>
                  <a:srgbClr val="2F5496"/>
                </a:solidFill>
                <a:latin typeface="Calibri"/>
                <a:ea typeface="Calibri"/>
                <a:cs typeface="Calibri"/>
                <a:sym typeface="Calibri"/>
              </a:rPr>
            </a:br>
            <a:endParaRPr sz="4400">
              <a:solidFill>
                <a:schemeClr val="dk1"/>
              </a:solidFill>
              <a:latin typeface="Calibri"/>
              <a:ea typeface="Calibri"/>
              <a:cs typeface="Calibri"/>
              <a:sym typeface="Calibri"/>
            </a:endParaRPr>
          </a:p>
        </p:txBody>
      </p:sp>
      <p:sp>
        <p:nvSpPr>
          <p:cNvPr id="332" name="Google Shape;332;p23"/>
          <p:cNvSpPr/>
          <p:nvPr/>
        </p:nvSpPr>
        <p:spPr>
          <a:xfrm>
            <a:off x="1209964" y="1201265"/>
            <a:ext cx="105202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Calibri"/>
                <a:ea typeface="Calibri"/>
                <a:cs typeface="Calibri"/>
                <a:sym typeface="Calibri"/>
              </a:rPr>
              <a:t> </a:t>
            </a:r>
            <a:r>
              <a:rPr lang="en-US" sz="3200">
                <a:solidFill>
                  <a:srgbClr val="2F5496"/>
                </a:solidFill>
                <a:latin typeface="Calibri"/>
                <a:ea typeface="Calibri"/>
                <a:cs typeface="Calibri"/>
                <a:sym typeface="Calibri"/>
              </a:rPr>
              <a:t>Target: Assessment at diagnosis, then annually</a:t>
            </a:r>
            <a:endParaRPr sz="1800">
              <a:solidFill>
                <a:schemeClr val="dk1"/>
              </a:solidFill>
              <a:latin typeface="Calibri"/>
              <a:ea typeface="Calibri"/>
              <a:cs typeface="Calibri"/>
              <a:sym typeface="Calibri"/>
            </a:endParaRPr>
          </a:p>
        </p:txBody>
      </p:sp>
      <p:pic>
        <p:nvPicPr>
          <p:cNvPr id="333" name="Google Shape;333;p23" descr="Icon&#10;&#10;Description automatically generated"/>
          <p:cNvPicPr preferRelativeResize="0"/>
          <p:nvPr/>
        </p:nvPicPr>
        <p:blipFill rotWithShape="1">
          <a:blip r:embed="rId3">
            <a:alphaModFix/>
          </a:blip>
          <a:srcRect/>
          <a:stretch/>
        </p:blipFill>
        <p:spPr>
          <a:xfrm>
            <a:off x="290322" y="1031713"/>
            <a:ext cx="919642" cy="923880"/>
          </a:xfrm>
          <a:prstGeom prst="rect">
            <a:avLst/>
          </a:prstGeom>
          <a:noFill/>
          <a:ln>
            <a:noFill/>
          </a:ln>
        </p:spPr>
      </p:pic>
      <p:graphicFrame>
        <p:nvGraphicFramePr>
          <p:cNvPr id="334" name="Google Shape;334;p23"/>
          <p:cNvGraphicFramePr/>
          <p:nvPr/>
        </p:nvGraphicFramePr>
        <p:xfrm>
          <a:off x="184726" y="2465274"/>
          <a:ext cx="11795475" cy="2977350"/>
        </p:xfrm>
        <a:graphic>
          <a:graphicData uri="http://schemas.openxmlformats.org/drawingml/2006/table">
            <a:tbl>
              <a:tblPr firstRow="1" bandRow="1">
                <a:noFill/>
                <a:tableStyleId>{BFCCA8E5-04E4-4DB1-B5CC-07E0E728C676}</a:tableStyleId>
              </a:tblPr>
              <a:tblGrid>
                <a:gridCol w="1861625">
                  <a:extLst>
                    <a:ext uri="{9D8B030D-6E8A-4147-A177-3AD203B41FA5}">
                      <a16:colId xmlns:a16="http://schemas.microsoft.com/office/drawing/2014/main" val="20000"/>
                    </a:ext>
                  </a:extLst>
                </a:gridCol>
                <a:gridCol w="4664650">
                  <a:extLst>
                    <a:ext uri="{9D8B030D-6E8A-4147-A177-3AD203B41FA5}">
                      <a16:colId xmlns:a16="http://schemas.microsoft.com/office/drawing/2014/main" val="20001"/>
                    </a:ext>
                  </a:extLst>
                </a:gridCol>
                <a:gridCol w="2740700">
                  <a:extLst>
                    <a:ext uri="{9D8B030D-6E8A-4147-A177-3AD203B41FA5}">
                      <a16:colId xmlns:a16="http://schemas.microsoft.com/office/drawing/2014/main" val="20002"/>
                    </a:ext>
                  </a:extLst>
                </a:gridCol>
                <a:gridCol w="2528500">
                  <a:extLst>
                    <a:ext uri="{9D8B030D-6E8A-4147-A177-3AD203B41FA5}">
                      <a16:colId xmlns:a16="http://schemas.microsoft.com/office/drawing/2014/main" val="20003"/>
                    </a:ext>
                  </a:extLst>
                </a:gridCol>
              </a:tblGrid>
              <a:tr h="496225">
                <a:tc>
                  <a:txBody>
                    <a:bodyPr/>
                    <a:lstStyle/>
                    <a:p>
                      <a:pPr marL="0" marR="0" lvl="0" indent="0" algn="l" rtl="0">
                        <a:spcBef>
                          <a:spcPts val="0"/>
                        </a:spcBef>
                        <a:spcAft>
                          <a:spcPts val="0"/>
                        </a:spcAft>
                        <a:buNone/>
                      </a:pPr>
                      <a:endParaRPr sz="2200">
                        <a:solidFill>
                          <a:schemeClr val="lt1"/>
                        </a:solidFill>
                      </a:endParaRPr>
                    </a:p>
                  </a:txBody>
                  <a:tcPr marL="91450" marR="91450" marT="45725" marB="45725">
                    <a:solidFill>
                      <a:schemeClr val="lt1"/>
                    </a:solidFill>
                  </a:tcPr>
                </a:tc>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ctr" rtl="0">
                        <a:spcBef>
                          <a:spcPts val="0"/>
                        </a:spcBef>
                        <a:spcAft>
                          <a:spcPts val="0"/>
                        </a:spcAft>
                        <a:buNone/>
                      </a:pPr>
                      <a:r>
                        <a:rPr lang="en-US" sz="2200"/>
                        <a:t>Our site</a:t>
                      </a:r>
                      <a:endParaRPr/>
                    </a:p>
                  </a:txBody>
                  <a:tcPr marL="91450" marR="91450" marT="45725" marB="45725"/>
                </a:tc>
                <a:tc>
                  <a:txBody>
                    <a:bodyPr/>
                    <a:lstStyle/>
                    <a:p>
                      <a:pPr marL="0" marR="0" lvl="0" indent="0" algn="ctr" rtl="0">
                        <a:spcBef>
                          <a:spcPts val="0"/>
                        </a:spcBef>
                        <a:spcAft>
                          <a:spcPts val="0"/>
                        </a:spcAft>
                        <a:buNone/>
                      </a:pPr>
                      <a:r>
                        <a:rPr lang="en-US" sz="2200"/>
                        <a:t>Other similar sites</a:t>
                      </a:r>
                      <a:endParaRPr/>
                    </a:p>
                  </a:txBody>
                  <a:tcPr marL="91450" marR="91450" marT="45725" marB="45725"/>
                </a:tc>
                <a:extLst>
                  <a:ext uri="{0D108BD9-81ED-4DB2-BD59-A6C34878D82A}">
                    <a16:rowId xmlns:a16="http://schemas.microsoft.com/office/drawing/2014/main" val="10000"/>
                  </a:ext>
                </a:extLst>
              </a:tr>
              <a:tr h="496225">
                <a:tc>
                  <a:txBody>
                    <a:bodyPr/>
                    <a:lstStyle/>
                    <a:p>
                      <a:pPr marL="0" marR="0" lvl="0" indent="0" algn="l" rtl="0">
                        <a:spcBef>
                          <a:spcPts val="0"/>
                        </a:spcBef>
                        <a:spcAft>
                          <a:spcPts val="0"/>
                        </a:spcAft>
                        <a:buNone/>
                      </a:pPr>
                      <a:r>
                        <a:rPr lang="en-US" sz="2200" b="1"/>
                        <a:t>Type 2</a:t>
                      </a:r>
                      <a:endParaRPr/>
                    </a:p>
                  </a:txBody>
                  <a:tcPr marL="91450" marR="91450" marT="45725" marB="45725"/>
                </a:tc>
                <a:tc>
                  <a:txBody>
                    <a:bodyPr/>
                    <a:lstStyle/>
                    <a:p>
                      <a:pPr marL="0" marR="0" lvl="0" indent="0" algn="l" rtl="0">
                        <a:spcBef>
                          <a:spcPts val="0"/>
                        </a:spcBef>
                        <a:spcAft>
                          <a:spcPts val="0"/>
                        </a:spcAft>
                        <a:buNone/>
                      </a:pPr>
                      <a:r>
                        <a:rPr lang="en-US" sz="2200"/>
                        <a:t>Attended optometrist/ophthalmologist</a:t>
                      </a:r>
                      <a:endParaRPr/>
                    </a:p>
                  </a:txBody>
                  <a:tcPr marL="91450" marR="91450" marT="45725" marB="45725"/>
                </a:tc>
                <a:tc>
                  <a:txBody>
                    <a:bodyPr/>
                    <a:lstStyle/>
                    <a:p>
                      <a:pPr marL="0" marR="0" lvl="0" indent="0" algn="ctr" rtl="0">
                        <a:spcBef>
                          <a:spcPts val="0"/>
                        </a:spcBef>
                        <a:spcAft>
                          <a:spcPts val="0"/>
                        </a:spcAft>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1"/>
                  </a:ext>
                </a:extLst>
              </a:tr>
              <a:tr h="496225">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Retinopathy</a:t>
                      </a:r>
                      <a:endParaRPr/>
                    </a:p>
                  </a:txBody>
                  <a:tcPr marL="91450" marR="91450" marT="45725" marB="45725"/>
                </a:tc>
                <a:tc>
                  <a:txBody>
                    <a:bodyPr/>
                    <a:lstStyle/>
                    <a:p>
                      <a:pPr marL="0" marR="0" lvl="0" indent="0" algn="ctr" rtl="0">
                        <a:spcBef>
                          <a:spcPts val="0"/>
                        </a:spcBef>
                        <a:spcAft>
                          <a:spcPts val="0"/>
                        </a:spcAft>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2"/>
                  </a:ext>
                </a:extLst>
              </a:tr>
              <a:tr h="496225">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Treatment for retinopathy</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3"/>
                  </a:ext>
                </a:extLst>
              </a:tr>
              <a:tr h="496225">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Right or left cataract</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4"/>
                  </a:ext>
                </a:extLst>
              </a:tr>
              <a:tr h="496225">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Blindness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5"/>
                  </a:ext>
                </a:extLst>
              </a:tr>
            </a:tbl>
          </a:graphicData>
        </a:graphic>
      </p:graphicFrame>
      <p:sp>
        <p:nvSpPr>
          <p:cNvPr id="335" name="Google Shape;335;p23"/>
          <p:cNvSpPr/>
          <p:nvPr/>
        </p:nvSpPr>
        <p:spPr>
          <a:xfrm>
            <a:off x="84416" y="44992"/>
            <a:ext cx="1911438"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rgbClr val="2F5496"/>
                </a:solidFill>
                <a:latin typeface="Calibri"/>
                <a:ea typeface="Calibri"/>
                <a:cs typeface="Calibri"/>
                <a:sym typeface="Calibri"/>
              </a:rPr>
              <a:t>ADCQR 2025</a:t>
            </a:r>
            <a:endParaRPr sz="2500">
              <a:solidFill>
                <a:schemeClr val="dk1"/>
              </a:solidFill>
              <a:latin typeface="Calibri"/>
              <a:ea typeface="Calibri"/>
              <a:cs typeface="Calibri"/>
              <a:sym typeface="Calibri"/>
            </a:endParaRPr>
          </a:p>
        </p:txBody>
      </p:sp>
      <p:pic>
        <p:nvPicPr>
          <p:cNvPr id="336" name="Google Shape;336;p23" descr="Circle&#10;&#10;Description automatically generated"/>
          <p:cNvPicPr preferRelativeResize="0"/>
          <p:nvPr/>
        </p:nvPicPr>
        <p:blipFill rotWithShape="1">
          <a:blip r:embed="rId4">
            <a:alphaModFix/>
          </a:blip>
          <a:srcRect/>
          <a:stretch/>
        </p:blipFill>
        <p:spPr>
          <a:xfrm>
            <a:off x="7714799" y="236557"/>
            <a:ext cx="1174410" cy="656126"/>
          </a:xfrm>
          <a:prstGeom prst="rect">
            <a:avLst/>
          </a:prstGeom>
          <a:noFill/>
          <a:ln>
            <a:noFill/>
          </a:ln>
        </p:spPr>
      </p:pic>
      <p:sp>
        <p:nvSpPr>
          <p:cNvPr id="337" name="Google Shape;337;p23"/>
          <p:cNvSpPr txBox="1"/>
          <p:nvPr/>
        </p:nvSpPr>
        <p:spPr>
          <a:xfrm>
            <a:off x="4904400" y="5860825"/>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32 of the site report</a:t>
            </a:r>
            <a:endParaRPr dirty="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4"/>
          <p:cNvSpPr txBox="1">
            <a:spLocks noGrp="1"/>
          </p:cNvSpPr>
          <p:nvPr>
            <p:ph type="title"/>
          </p:nvPr>
        </p:nvSpPr>
        <p:spPr>
          <a:xfrm>
            <a:off x="124690" y="247649"/>
            <a:ext cx="2055801"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a:t>
            </a:r>
            <a:r>
              <a:rPr lang="en-US" sz="2800">
                <a:solidFill>
                  <a:srgbClr val="2F5496"/>
                </a:solidFill>
              </a:rPr>
              <a:t>2025</a:t>
            </a:r>
            <a:endParaRPr/>
          </a:p>
        </p:txBody>
      </p:sp>
      <p:sp>
        <p:nvSpPr>
          <p:cNvPr id="343" name="Google Shape;343;p24"/>
          <p:cNvSpPr txBox="1">
            <a:spLocks noGrp="1"/>
          </p:cNvSpPr>
          <p:nvPr>
            <p:ph type="body" idx="1"/>
          </p:nvPr>
        </p:nvSpPr>
        <p:spPr>
          <a:xfrm>
            <a:off x="1233854" y="1357962"/>
            <a:ext cx="11353800" cy="5890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3500"/>
              <a:buNone/>
            </a:pPr>
            <a:r>
              <a:rPr lang="en-US" sz="3500">
                <a:solidFill>
                  <a:srgbClr val="2F5496"/>
                </a:solidFill>
              </a:rPr>
              <a:t>Target: Identify and treat individuals with nephropathy</a:t>
            </a:r>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p:txBody>
      </p:sp>
      <p:sp>
        <p:nvSpPr>
          <p:cNvPr id="344" name="Google Shape;344;p24"/>
          <p:cNvSpPr txBox="1"/>
          <p:nvPr/>
        </p:nvSpPr>
        <p:spPr>
          <a:xfrm>
            <a:off x="3090841" y="247643"/>
            <a:ext cx="53604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2F5496"/>
                </a:solidFill>
                <a:latin typeface="Calibri"/>
                <a:ea typeface="Calibri"/>
                <a:cs typeface="Calibri"/>
                <a:sym typeface="Calibri"/>
              </a:rPr>
              <a:t>Kidney disease – Type 1</a:t>
            </a:r>
            <a:endParaRPr/>
          </a:p>
        </p:txBody>
      </p:sp>
      <p:pic>
        <p:nvPicPr>
          <p:cNvPr id="345" name="Google Shape;345;p24" descr="Icon&#10;&#10;Description automatically generated"/>
          <p:cNvPicPr preferRelativeResize="0"/>
          <p:nvPr/>
        </p:nvPicPr>
        <p:blipFill rotWithShape="1">
          <a:blip r:embed="rId3">
            <a:alphaModFix/>
          </a:blip>
          <a:srcRect/>
          <a:stretch/>
        </p:blipFill>
        <p:spPr>
          <a:xfrm>
            <a:off x="8451221" y="247649"/>
            <a:ext cx="886491" cy="707886"/>
          </a:xfrm>
          <a:prstGeom prst="rect">
            <a:avLst/>
          </a:prstGeom>
          <a:noFill/>
          <a:ln>
            <a:noFill/>
          </a:ln>
        </p:spPr>
      </p:pic>
      <p:pic>
        <p:nvPicPr>
          <p:cNvPr id="346" name="Google Shape;346;p24" descr="Icon&#10;&#10;Description automatically generated"/>
          <p:cNvPicPr preferRelativeResize="0"/>
          <p:nvPr/>
        </p:nvPicPr>
        <p:blipFill rotWithShape="1">
          <a:blip r:embed="rId4">
            <a:alphaModFix/>
          </a:blip>
          <a:srcRect/>
          <a:stretch/>
        </p:blipFill>
        <p:spPr>
          <a:xfrm>
            <a:off x="379667" y="1190563"/>
            <a:ext cx="919642" cy="923880"/>
          </a:xfrm>
          <a:prstGeom prst="rect">
            <a:avLst/>
          </a:prstGeom>
          <a:noFill/>
          <a:ln>
            <a:noFill/>
          </a:ln>
        </p:spPr>
      </p:pic>
      <p:graphicFrame>
        <p:nvGraphicFramePr>
          <p:cNvPr id="347" name="Google Shape;347;p24"/>
          <p:cNvGraphicFramePr/>
          <p:nvPr/>
        </p:nvGraphicFramePr>
        <p:xfrm>
          <a:off x="662709" y="2863297"/>
          <a:ext cx="10282375" cy="2133650"/>
        </p:xfrm>
        <a:graphic>
          <a:graphicData uri="http://schemas.openxmlformats.org/drawingml/2006/table">
            <a:tbl>
              <a:tblPr firstRow="1" bandRow="1">
                <a:noFill/>
                <a:tableStyleId>{BFCCA8E5-04E4-4DB1-B5CC-07E0E728C676}</a:tableStyleId>
              </a:tblPr>
              <a:tblGrid>
                <a:gridCol w="1086400">
                  <a:extLst>
                    <a:ext uri="{9D8B030D-6E8A-4147-A177-3AD203B41FA5}">
                      <a16:colId xmlns:a16="http://schemas.microsoft.com/office/drawing/2014/main" val="20000"/>
                    </a:ext>
                  </a:extLst>
                </a:gridCol>
                <a:gridCol w="4237075">
                  <a:extLst>
                    <a:ext uri="{9D8B030D-6E8A-4147-A177-3AD203B41FA5}">
                      <a16:colId xmlns:a16="http://schemas.microsoft.com/office/drawing/2014/main" val="20001"/>
                    </a:ext>
                  </a:extLst>
                </a:gridCol>
                <a:gridCol w="2548200">
                  <a:extLst>
                    <a:ext uri="{9D8B030D-6E8A-4147-A177-3AD203B41FA5}">
                      <a16:colId xmlns:a16="http://schemas.microsoft.com/office/drawing/2014/main" val="20002"/>
                    </a:ext>
                  </a:extLst>
                </a:gridCol>
                <a:gridCol w="2410700">
                  <a:extLst>
                    <a:ext uri="{9D8B030D-6E8A-4147-A177-3AD203B41FA5}">
                      <a16:colId xmlns:a16="http://schemas.microsoft.com/office/drawing/2014/main" val="20003"/>
                    </a:ext>
                  </a:extLst>
                </a:gridCol>
              </a:tblGrid>
              <a:tr h="418950">
                <a:tc>
                  <a:txBody>
                    <a:bodyPr/>
                    <a:lstStyle/>
                    <a:p>
                      <a:pPr marL="0" marR="0" lvl="0" indent="0" algn="l" rtl="0">
                        <a:spcBef>
                          <a:spcPts val="0"/>
                        </a:spcBef>
                        <a:spcAft>
                          <a:spcPts val="0"/>
                        </a:spcAft>
                        <a:buNone/>
                      </a:pPr>
                      <a:endParaRPr sz="2200">
                        <a:solidFill>
                          <a:schemeClr val="lt1"/>
                        </a:solidFill>
                      </a:endParaRPr>
                    </a:p>
                  </a:txBody>
                  <a:tcPr marL="91450" marR="91450" marT="45725" marB="45725">
                    <a:solidFill>
                      <a:schemeClr val="lt1"/>
                    </a:solidFill>
                  </a:tcPr>
                </a:tc>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ctr" rtl="0">
                        <a:spcBef>
                          <a:spcPts val="0"/>
                        </a:spcBef>
                        <a:spcAft>
                          <a:spcPts val="0"/>
                        </a:spcAft>
                        <a:buNone/>
                      </a:pPr>
                      <a:r>
                        <a:rPr lang="en-US" sz="2200"/>
                        <a:t>Our site</a:t>
                      </a:r>
                      <a:endParaRPr/>
                    </a:p>
                  </a:txBody>
                  <a:tcPr marL="91450" marR="91450" marT="45725" marB="45725"/>
                </a:tc>
                <a:tc>
                  <a:txBody>
                    <a:bodyPr/>
                    <a:lstStyle/>
                    <a:p>
                      <a:pPr marL="0" marR="0" lvl="0" indent="0" algn="ctr" rtl="0">
                        <a:spcBef>
                          <a:spcPts val="0"/>
                        </a:spcBef>
                        <a:spcAft>
                          <a:spcPts val="0"/>
                        </a:spcAft>
                        <a:buNone/>
                      </a:pPr>
                      <a:r>
                        <a:rPr lang="en-US" sz="2200"/>
                        <a:t>Other similar sites</a:t>
                      </a:r>
                      <a:endParaRPr/>
                    </a:p>
                  </a:txBody>
                  <a:tcPr marL="91450" marR="91450" marT="45725" marB="45725"/>
                </a:tc>
                <a:extLst>
                  <a:ext uri="{0D108BD9-81ED-4DB2-BD59-A6C34878D82A}">
                    <a16:rowId xmlns:a16="http://schemas.microsoft.com/office/drawing/2014/main" val="10000"/>
                  </a:ext>
                </a:extLst>
              </a:tr>
              <a:tr h="418950">
                <a:tc>
                  <a:txBody>
                    <a:bodyPr/>
                    <a:lstStyle/>
                    <a:p>
                      <a:pPr marL="0" marR="0" lvl="0" indent="0" algn="l" rtl="0">
                        <a:spcBef>
                          <a:spcPts val="0"/>
                        </a:spcBef>
                        <a:spcAft>
                          <a:spcPts val="0"/>
                        </a:spcAft>
                        <a:buNone/>
                      </a:pPr>
                      <a:r>
                        <a:rPr lang="en-US" sz="2200" b="1"/>
                        <a:t>Type 1</a:t>
                      </a:r>
                      <a:endParaRPr/>
                    </a:p>
                  </a:txBody>
                  <a:tcPr marL="91450" marR="91450" marT="45725" marB="45725"/>
                </a:tc>
                <a:tc>
                  <a:txBody>
                    <a:bodyPr/>
                    <a:lstStyle/>
                    <a:p>
                      <a:pPr marL="0" marR="0" lvl="0" indent="0" algn="l" rtl="0">
                        <a:spcBef>
                          <a:spcPts val="0"/>
                        </a:spcBef>
                        <a:spcAft>
                          <a:spcPts val="0"/>
                        </a:spcAft>
                        <a:buNone/>
                      </a:pPr>
                      <a:r>
                        <a:rPr lang="en-US" sz="2200"/>
                        <a:t>Moderately increased albuminuria</a:t>
                      </a:r>
                      <a:endParaRPr/>
                    </a:p>
                  </a:txBody>
                  <a:tcPr marL="91450" marR="91450" marT="45725" marB="45725"/>
                </a:tc>
                <a:tc>
                  <a:txBody>
                    <a:bodyPr/>
                    <a:lstStyle/>
                    <a:p>
                      <a:pPr marL="0" marR="0" lvl="0" indent="0" algn="ctr" rtl="0">
                        <a:spcBef>
                          <a:spcPts val="0"/>
                        </a:spcBef>
                        <a:spcAft>
                          <a:spcPts val="0"/>
                        </a:spcAft>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1"/>
                  </a:ext>
                </a:extLst>
              </a:tr>
              <a:tr h="4189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Severely increased albuminuria</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2"/>
                  </a:ext>
                </a:extLst>
              </a:tr>
              <a:tr h="4189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eGFR &lt;60 mL/min/1.73m</a:t>
                      </a:r>
                      <a:r>
                        <a:rPr lang="en-US" sz="2200" baseline="30000">
                          <a:solidFill>
                            <a:schemeClr val="dk1"/>
                          </a:solidFill>
                          <a:latin typeface="Calibri"/>
                          <a:ea typeface="Calibri"/>
                          <a:cs typeface="Calibri"/>
                          <a:sym typeface="Calibri"/>
                        </a:rPr>
                        <a:t>2</a:t>
                      </a:r>
                      <a:endParaRPr sz="2200">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3"/>
                  </a:ext>
                </a:extLst>
              </a:tr>
              <a:tr h="4189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End stage kidney disease</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4"/>
                  </a:ext>
                </a:extLst>
              </a:tr>
            </a:tbl>
          </a:graphicData>
        </a:graphic>
      </p:graphicFrame>
      <p:sp>
        <p:nvSpPr>
          <p:cNvPr id="348" name="Google Shape;348;p24"/>
          <p:cNvSpPr txBox="1"/>
          <p:nvPr/>
        </p:nvSpPr>
        <p:spPr>
          <a:xfrm>
            <a:off x="4596000" y="5779425"/>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33 of the site report</a:t>
            </a:r>
            <a:endParaRPr dirty="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5"/>
          <p:cNvSpPr txBox="1">
            <a:spLocks noGrp="1"/>
          </p:cNvSpPr>
          <p:nvPr>
            <p:ph type="title"/>
          </p:nvPr>
        </p:nvSpPr>
        <p:spPr>
          <a:xfrm>
            <a:off x="124691" y="247649"/>
            <a:ext cx="1851232"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a:t>
            </a:r>
            <a:r>
              <a:rPr lang="en-US" sz="2800">
                <a:solidFill>
                  <a:srgbClr val="2F5496"/>
                </a:solidFill>
              </a:rPr>
              <a:t>2025</a:t>
            </a:r>
            <a:endParaRPr/>
          </a:p>
        </p:txBody>
      </p:sp>
      <p:sp>
        <p:nvSpPr>
          <p:cNvPr id="354" name="Google Shape;354;p25"/>
          <p:cNvSpPr txBox="1">
            <a:spLocks noGrp="1"/>
          </p:cNvSpPr>
          <p:nvPr>
            <p:ph type="body" idx="1"/>
          </p:nvPr>
        </p:nvSpPr>
        <p:spPr>
          <a:xfrm>
            <a:off x="335586" y="1210730"/>
            <a:ext cx="11207262" cy="92388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0000"/>
              <a:buNone/>
            </a:pPr>
            <a:r>
              <a:rPr lang="en-US"/>
              <a:t>            </a:t>
            </a:r>
            <a:r>
              <a:rPr lang="en-US" sz="3800">
                <a:solidFill>
                  <a:srgbClr val="2F5496"/>
                </a:solidFill>
              </a:rPr>
              <a:t>Target: Identify and treat individuals with nephropathy</a:t>
            </a:r>
            <a:endParaRPr/>
          </a:p>
          <a:p>
            <a:pPr marL="0" lvl="0" indent="0" algn="l" rtl="0">
              <a:lnSpc>
                <a:spcPct val="90000"/>
              </a:lnSpc>
              <a:spcBef>
                <a:spcPts val="1000"/>
              </a:spcBef>
              <a:spcAft>
                <a:spcPts val="0"/>
              </a:spcAft>
              <a:buClr>
                <a:schemeClr val="dk1"/>
              </a:buClr>
              <a:buSzPct val="100000"/>
              <a:buNone/>
            </a:pPr>
            <a:endParaRPr sz="3200">
              <a:solidFill>
                <a:srgbClr val="2F5496"/>
              </a:solidFill>
            </a:endParaRPr>
          </a:p>
          <a:p>
            <a:pPr marL="0" lvl="0" indent="0" algn="l" rtl="0">
              <a:lnSpc>
                <a:spcPct val="90000"/>
              </a:lnSpc>
              <a:spcBef>
                <a:spcPts val="1000"/>
              </a:spcBef>
              <a:spcAft>
                <a:spcPts val="0"/>
              </a:spcAft>
              <a:buClr>
                <a:schemeClr val="dk1"/>
              </a:buClr>
              <a:buSzPct val="100000"/>
              <a:buNone/>
            </a:pPr>
            <a:endParaRPr sz="3200">
              <a:solidFill>
                <a:srgbClr val="2F5496"/>
              </a:solidFill>
            </a:endParaRPr>
          </a:p>
          <a:p>
            <a:pPr marL="0" lvl="0" indent="0" algn="l" rtl="0">
              <a:lnSpc>
                <a:spcPct val="90000"/>
              </a:lnSpc>
              <a:spcBef>
                <a:spcPts val="1000"/>
              </a:spcBef>
              <a:spcAft>
                <a:spcPts val="0"/>
              </a:spcAft>
              <a:buClr>
                <a:schemeClr val="dk1"/>
              </a:buClr>
              <a:buSzPct val="100000"/>
              <a:buNone/>
            </a:pPr>
            <a:endParaRPr sz="3200">
              <a:solidFill>
                <a:srgbClr val="2F5496"/>
              </a:solidFill>
            </a:endParaRPr>
          </a:p>
          <a:p>
            <a:pPr marL="0" lvl="0" indent="0" algn="l" rtl="0">
              <a:lnSpc>
                <a:spcPct val="90000"/>
              </a:lnSpc>
              <a:spcBef>
                <a:spcPts val="1000"/>
              </a:spcBef>
              <a:spcAft>
                <a:spcPts val="0"/>
              </a:spcAft>
              <a:buClr>
                <a:schemeClr val="dk1"/>
              </a:buClr>
              <a:buSzPct val="100000"/>
              <a:buNone/>
            </a:pPr>
            <a:endParaRPr sz="3200">
              <a:solidFill>
                <a:srgbClr val="2F5496"/>
              </a:solidFill>
            </a:endParaRPr>
          </a:p>
          <a:p>
            <a:pPr marL="0" lvl="0" indent="0" algn="l" rtl="0">
              <a:lnSpc>
                <a:spcPct val="90000"/>
              </a:lnSpc>
              <a:spcBef>
                <a:spcPts val="1000"/>
              </a:spcBef>
              <a:spcAft>
                <a:spcPts val="0"/>
              </a:spcAft>
              <a:buClr>
                <a:schemeClr val="dk1"/>
              </a:buClr>
              <a:buSzPct val="100000"/>
              <a:buNone/>
            </a:pPr>
            <a:endParaRPr sz="3200">
              <a:solidFill>
                <a:srgbClr val="2F5496"/>
              </a:solidFill>
            </a:endParaRPr>
          </a:p>
          <a:p>
            <a:pPr marL="0" lvl="0" indent="0" algn="l" rtl="0">
              <a:lnSpc>
                <a:spcPct val="90000"/>
              </a:lnSpc>
              <a:spcBef>
                <a:spcPts val="1000"/>
              </a:spcBef>
              <a:spcAft>
                <a:spcPts val="0"/>
              </a:spcAft>
              <a:buClr>
                <a:schemeClr val="dk1"/>
              </a:buClr>
              <a:buSzPct val="100000"/>
              <a:buNone/>
            </a:pPr>
            <a:endParaRPr sz="3200">
              <a:solidFill>
                <a:srgbClr val="2F5496"/>
              </a:solidFill>
            </a:endParaRPr>
          </a:p>
          <a:p>
            <a:pPr marL="0" lvl="0" indent="0" algn="l" rtl="0">
              <a:lnSpc>
                <a:spcPct val="90000"/>
              </a:lnSpc>
              <a:spcBef>
                <a:spcPts val="1000"/>
              </a:spcBef>
              <a:spcAft>
                <a:spcPts val="0"/>
              </a:spcAft>
              <a:buClr>
                <a:schemeClr val="dk1"/>
              </a:buClr>
              <a:buSzPct val="100000"/>
              <a:buNone/>
            </a:pPr>
            <a:endParaRPr sz="3200">
              <a:solidFill>
                <a:srgbClr val="2F5496"/>
              </a:solidFill>
            </a:endParaRPr>
          </a:p>
        </p:txBody>
      </p:sp>
      <p:sp>
        <p:nvSpPr>
          <p:cNvPr id="355" name="Google Shape;355;p25"/>
          <p:cNvSpPr txBox="1"/>
          <p:nvPr/>
        </p:nvSpPr>
        <p:spPr>
          <a:xfrm>
            <a:off x="3128569" y="310062"/>
            <a:ext cx="105156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2F5496"/>
                </a:solidFill>
                <a:latin typeface="Calibri"/>
                <a:ea typeface="Calibri"/>
                <a:cs typeface="Calibri"/>
                <a:sym typeface="Calibri"/>
              </a:rPr>
              <a:t>Kidney disease – Type 2</a:t>
            </a:r>
            <a:endParaRPr/>
          </a:p>
        </p:txBody>
      </p:sp>
      <p:pic>
        <p:nvPicPr>
          <p:cNvPr id="356" name="Google Shape;356;p25" descr="Icon&#10;&#10;Description automatically generated"/>
          <p:cNvPicPr preferRelativeResize="0"/>
          <p:nvPr/>
        </p:nvPicPr>
        <p:blipFill rotWithShape="1">
          <a:blip r:embed="rId3">
            <a:alphaModFix/>
          </a:blip>
          <a:srcRect/>
          <a:stretch/>
        </p:blipFill>
        <p:spPr>
          <a:xfrm>
            <a:off x="8639505" y="294462"/>
            <a:ext cx="925571" cy="739092"/>
          </a:xfrm>
          <a:prstGeom prst="rect">
            <a:avLst/>
          </a:prstGeom>
          <a:noFill/>
          <a:ln>
            <a:noFill/>
          </a:ln>
        </p:spPr>
      </p:pic>
      <p:pic>
        <p:nvPicPr>
          <p:cNvPr id="357" name="Google Shape;357;p25" descr="Icon&#10;&#10;Description automatically generated"/>
          <p:cNvPicPr preferRelativeResize="0"/>
          <p:nvPr/>
        </p:nvPicPr>
        <p:blipFill rotWithShape="1">
          <a:blip r:embed="rId4">
            <a:alphaModFix/>
          </a:blip>
          <a:srcRect/>
          <a:stretch/>
        </p:blipFill>
        <p:spPr>
          <a:xfrm>
            <a:off x="378379" y="998598"/>
            <a:ext cx="919642" cy="923880"/>
          </a:xfrm>
          <a:prstGeom prst="rect">
            <a:avLst/>
          </a:prstGeom>
          <a:noFill/>
          <a:ln>
            <a:noFill/>
          </a:ln>
        </p:spPr>
      </p:pic>
      <p:graphicFrame>
        <p:nvGraphicFramePr>
          <p:cNvPr id="358" name="Google Shape;358;p25"/>
          <p:cNvGraphicFramePr/>
          <p:nvPr/>
        </p:nvGraphicFramePr>
        <p:xfrm>
          <a:off x="662709" y="2590764"/>
          <a:ext cx="10282375" cy="2133650"/>
        </p:xfrm>
        <a:graphic>
          <a:graphicData uri="http://schemas.openxmlformats.org/drawingml/2006/table">
            <a:tbl>
              <a:tblPr firstRow="1" bandRow="1">
                <a:noFill/>
                <a:tableStyleId>{BFCCA8E5-04E4-4DB1-B5CC-07E0E728C676}</a:tableStyleId>
              </a:tblPr>
              <a:tblGrid>
                <a:gridCol w="1086400">
                  <a:extLst>
                    <a:ext uri="{9D8B030D-6E8A-4147-A177-3AD203B41FA5}">
                      <a16:colId xmlns:a16="http://schemas.microsoft.com/office/drawing/2014/main" val="20000"/>
                    </a:ext>
                  </a:extLst>
                </a:gridCol>
                <a:gridCol w="4237075">
                  <a:extLst>
                    <a:ext uri="{9D8B030D-6E8A-4147-A177-3AD203B41FA5}">
                      <a16:colId xmlns:a16="http://schemas.microsoft.com/office/drawing/2014/main" val="20001"/>
                    </a:ext>
                  </a:extLst>
                </a:gridCol>
                <a:gridCol w="2548200">
                  <a:extLst>
                    <a:ext uri="{9D8B030D-6E8A-4147-A177-3AD203B41FA5}">
                      <a16:colId xmlns:a16="http://schemas.microsoft.com/office/drawing/2014/main" val="20002"/>
                    </a:ext>
                  </a:extLst>
                </a:gridCol>
                <a:gridCol w="2410700">
                  <a:extLst>
                    <a:ext uri="{9D8B030D-6E8A-4147-A177-3AD203B41FA5}">
                      <a16:colId xmlns:a16="http://schemas.microsoft.com/office/drawing/2014/main" val="20003"/>
                    </a:ext>
                  </a:extLst>
                </a:gridCol>
              </a:tblGrid>
              <a:tr h="418950">
                <a:tc>
                  <a:txBody>
                    <a:bodyPr/>
                    <a:lstStyle/>
                    <a:p>
                      <a:pPr marL="0" marR="0" lvl="0" indent="0" algn="l" rtl="0">
                        <a:spcBef>
                          <a:spcPts val="0"/>
                        </a:spcBef>
                        <a:spcAft>
                          <a:spcPts val="0"/>
                        </a:spcAft>
                        <a:buNone/>
                      </a:pPr>
                      <a:endParaRPr sz="2200">
                        <a:solidFill>
                          <a:schemeClr val="lt1"/>
                        </a:solidFill>
                      </a:endParaRPr>
                    </a:p>
                  </a:txBody>
                  <a:tcPr marL="91450" marR="91450" marT="45725" marB="45725">
                    <a:solidFill>
                      <a:schemeClr val="lt1"/>
                    </a:solidFill>
                  </a:tcPr>
                </a:tc>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ctr" rtl="0">
                        <a:spcBef>
                          <a:spcPts val="0"/>
                        </a:spcBef>
                        <a:spcAft>
                          <a:spcPts val="0"/>
                        </a:spcAft>
                        <a:buNone/>
                      </a:pPr>
                      <a:r>
                        <a:rPr lang="en-US" sz="2200"/>
                        <a:t>Our site</a:t>
                      </a:r>
                      <a:endParaRPr/>
                    </a:p>
                  </a:txBody>
                  <a:tcPr marL="91450" marR="91450" marT="45725" marB="45725"/>
                </a:tc>
                <a:tc>
                  <a:txBody>
                    <a:bodyPr/>
                    <a:lstStyle/>
                    <a:p>
                      <a:pPr marL="0" marR="0" lvl="0" indent="0" algn="ctr" rtl="0">
                        <a:spcBef>
                          <a:spcPts val="0"/>
                        </a:spcBef>
                        <a:spcAft>
                          <a:spcPts val="0"/>
                        </a:spcAft>
                        <a:buNone/>
                      </a:pPr>
                      <a:r>
                        <a:rPr lang="en-US" sz="2200"/>
                        <a:t>Other similar sites</a:t>
                      </a:r>
                      <a:endParaRPr/>
                    </a:p>
                  </a:txBody>
                  <a:tcPr marL="91450" marR="91450" marT="45725" marB="45725"/>
                </a:tc>
                <a:extLst>
                  <a:ext uri="{0D108BD9-81ED-4DB2-BD59-A6C34878D82A}">
                    <a16:rowId xmlns:a16="http://schemas.microsoft.com/office/drawing/2014/main" val="10000"/>
                  </a:ext>
                </a:extLst>
              </a:tr>
              <a:tr h="418950">
                <a:tc>
                  <a:txBody>
                    <a:bodyPr/>
                    <a:lstStyle/>
                    <a:p>
                      <a:pPr marL="0" marR="0" lvl="0" indent="0" algn="l" rtl="0">
                        <a:spcBef>
                          <a:spcPts val="0"/>
                        </a:spcBef>
                        <a:spcAft>
                          <a:spcPts val="0"/>
                        </a:spcAft>
                        <a:buNone/>
                      </a:pPr>
                      <a:r>
                        <a:rPr lang="en-US" sz="2200" b="1"/>
                        <a:t>Type 2</a:t>
                      </a:r>
                      <a:endParaRPr/>
                    </a:p>
                  </a:txBody>
                  <a:tcPr marL="91450" marR="91450" marT="45725" marB="45725"/>
                </a:tc>
                <a:tc>
                  <a:txBody>
                    <a:bodyPr/>
                    <a:lstStyle/>
                    <a:p>
                      <a:pPr marL="0" marR="0" lvl="0" indent="0" algn="l" rtl="0">
                        <a:spcBef>
                          <a:spcPts val="0"/>
                        </a:spcBef>
                        <a:spcAft>
                          <a:spcPts val="0"/>
                        </a:spcAft>
                        <a:buNone/>
                      </a:pPr>
                      <a:r>
                        <a:rPr lang="en-US" sz="2200"/>
                        <a:t>Moderately increased albuminuria</a:t>
                      </a:r>
                      <a:endParaRPr/>
                    </a:p>
                  </a:txBody>
                  <a:tcPr marL="91450" marR="91450" marT="45725" marB="45725"/>
                </a:tc>
                <a:tc>
                  <a:txBody>
                    <a:bodyPr/>
                    <a:lstStyle/>
                    <a:p>
                      <a:pPr marL="0" marR="0" lvl="0" indent="0" algn="ctr" rtl="0">
                        <a:spcBef>
                          <a:spcPts val="0"/>
                        </a:spcBef>
                        <a:spcAft>
                          <a:spcPts val="0"/>
                        </a:spcAft>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1"/>
                  </a:ext>
                </a:extLst>
              </a:tr>
              <a:tr h="4189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Severely increased albuminuria</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2"/>
                  </a:ext>
                </a:extLst>
              </a:tr>
              <a:tr h="4189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eGFR &lt;60 mL/min/1.73m</a:t>
                      </a:r>
                      <a:r>
                        <a:rPr lang="en-US" sz="2200" baseline="30000">
                          <a:solidFill>
                            <a:schemeClr val="dk1"/>
                          </a:solidFill>
                          <a:latin typeface="Calibri"/>
                          <a:ea typeface="Calibri"/>
                          <a:cs typeface="Calibri"/>
                          <a:sym typeface="Calibri"/>
                        </a:rPr>
                        <a:t>2</a:t>
                      </a:r>
                      <a:endParaRPr sz="2200">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3"/>
                  </a:ext>
                </a:extLst>
              </a:tr>
              <a:tr h="4189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End stage kidney disease</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4"/>
                  </a:ext>
                </a:extLst>
              </a:tr>
            </a:tbl>
          </a:graphicData>
        </a:graphic>
      </p:graphicFrame>
      <p:sp>
        <p:nvSpPr>
          <p:cNvPr id="359" name="Google Shape;359;p25"/>
          <p:cNvSpPr txBox="1"/>
          <p:nvPr/>
        </p:nvSpPr>
        <p:spPr>
          <a:xfrm>
            <a:off x="4596000" y="5718375"/>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34 of the site report</a:t>
            </a:r>
            <a:endParaRPr dirty="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6"/>
          <p:cNvSpPr txBox="1">
            <a:spLocks noGrp="1"/>
          </p:cNvSpPr>
          <p:nvPr>
            <p:ph type="title"/>
          </p:nvPr>
        </p:nvSpPr>
        <p:spPr>
          <a:xfrm>
            <a:off x="116118" y="176113"/>
            <a:ext cx="1967878"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a:t>
            </a:r>
            <a:r>
              <a:rPr lang="en-US" sz="2800">
                <a:solidFill>
                  <a:srgbClr val="2F5496"/>
                </a:solidFill>
              </a:rPr>
              <a:t>2025</a:t>
            </a:r>
            <a:endParaRPr/>
          </a:p>
        </p:txBody>
      </p:sp>
      <p:sp>
        <p:nvSpPr>
          <p:cNvPr id="365" name="Google Shape;365;p26"/>
          <p:cNvSpPr txBox="1">
            <a:spLocks noGrp="1"/>
          </p:cNvSpPr>
          <p:nvPr>
            <p:ph type="body" idx="1"/>
          </p:nvPr>
        </p:nvSpPr>
        <p:spPr>
          <a:xfrm>
            <a:off x="838200" y="1825624"/>
            <a:ext cx="10515600" cy="463956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p:txBody>
      </p:sp>
      <p:sp>
        <p:nvSpPr>
          <p:cNvPr id="366" name="Google Shape;366;p26"/>
          <p:cNvSpPr txBox="1"/>
          <p:nvPr/>
        </p:nvSpPr>
        <p:spPr>
          <a:xfrm>
            <a:off x="2425078" y="-13147"/>
            <a:ext cx="105156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F5496"/>
                </a:solidFill>
                <a:latin typeface="Calibri"/>
                <a:ea typeface="Calibri"/>
                <a:cs typeface="Calibri"/>
                <a:sym typeface="Calibri"/>
              </a:rPr>
              <a:t>Complications in the last 12 months – Type 1</a:t>
            </a:r>
            <a:endParaRPr/>
          </a:p>
        </p:txBody>
      </p:sp>
      <p:graphicFrame>
        <p:nvGraphicFramePr>
          <p:cNvPr id="367" name="Google Shape;367;p26"/>
          <p:cNvGraphicFramePr/>
          <p:nvPr/>
        </p:nvGraphicFramePr>
        <p:xfrm>
          <a:off x="1102328" y="609498"/>
          <a:ext cx="8088700" cy="5898070"/>
        </p:xfrm>
        <a:graphic>
          <a:graphicData uri="http://schemas.openxmlformats.org/drawingml/2006/table">
            <a:tbl>
              <a:tblPr firstRow="1" bandRow="1">
                <a:noFill/>
                <a:tableStyleId>{BFCCA8E5-04E4-4DB1-B5CC-07E0E728C676}</a:tableStyleId>
              </a:tblPr>
              <a:tblGrid>
                <a:gridCol w="3584775">
                  <a:extLst>
                    <a:ext uri="{9D8B030D-6E8A-4147-A177-3AD203B41FA5}">
                      <a16:colId xmlns:a16="http://schemas.microsoft.com/office/drawing/2014/main" val="20000"/>
                    </a:ext>
                  </a:extLst>
                </a:gridCol>
                <a:gridCol w="1949275">
                  <a:extLst>
                    <a:ext uri="{9D8B030D-6E8A-4147-A177-3AD203B41FA5}">
                      <a16:colId xmlns:a16="http://schemas.microsoft.com/office/drawing/2014/main" val="20001"/>
                    </a:ext>
                  </a:extLst>
                </a:gridCol>
                <a:gridCol w="2554650">
                  <a:extLst>
                    <a:ext uri="{9D8B030D-6E8A-4147-A177-3AD203B41FA5}">
                      <a16:colId xmlns:a16="http://schemas.microsoft.com/office/drawing/2014/main" val="20002"/>
                    </a:ext>
                  </a:extLst>
                </a:gridCol>
              </a:tblGrid>
              <a:tr h="350975">
                <a:tc>
                  <a:txBody>
                    <a:bodyPr/>
                    <a:lstStyle/>
                    <a:p>
                      <a:pPr marL="0" marR="0" lvl="0" indent="0" algn="l" rtl="0">
                        <a:spcBef>
                          <a:spcPts val="0"/>
                        </a:spcBef>
                        <a:spcAft>
                          <a:spcPts val="0"/>
                        </a:spcAft>
                        <a:buNone/>
                      </a:pPr>
                      <a:endParaRPr sz="1800"/>
                    </a:p>
                  </a:txBody>
                  <a:tcPr marL="91450" marR="91450" marT="45725" marB="45725">
                    <a:solidFill>
                      <a:schemeClr val="lt1"/>
                    </a:solidFill>
                  </a:tcPr>
                </a:tc>
                <a:tc>
                  <a:txBody>
                    <a:bodyPr/>
                    <a:lstStyle/>
                    <a:p>
                      <a:pPr marL="0" marR="0" lvl="0" indent="0" algn="ctr" rtl="0">
                        <a:spcBef>
                          <a:spcPts val="0"/>
                        </a:spcBef>
                        <a:spcAft>
                          <a:spcPts val="0"/>
                        </a:spcAft>
                        <a:buNone/>
                      </a:pPr>
                      <a:r>
                        <a:rPr lang="en-US" sz="1500"/>
                        <a:t>Our site</a:t>
                      </a:r>
                      <a:endParaRPr/>
                    </a:p>
                  </a:txBody>
                  <a:tcPr marL="91450" marR="91450" marT="45725" marB="45725"/>
                </a:tc>
                <a:tc>
                  <a:txBody>
                    <a:bodyPr/>
                    <a:lstStyle/>
                    <a:p>
                      <a:pPr marL="0" marR="0" lvl="0" indent="0" algn="ctr" rtl="0">
                        <a:spcBef>
                          <a:spcPts val="0"/>
                        </a:spcBef>
                        <a:spcAft>
                          <a:spcPts val="0"/>
                        </a:spcAft>
                        <a:buNone/>
                      </a:pPr>
                      <a:r>
                        <a:rPr lang="en-US" sz="1500"/>
                        <a:t>Other similar sites</a:t>
                      </a:r>
                      <a:endParaRPr/>
                    </a:p>
                  </a:txBody>
                  <a:tcPr marL="91450" marR="91450" marT="45725" marB="45725"/>
                </a:tc>
                <a:extLst>
                  <a:ext uri="{0D108BD9-81ED-4DB2-BD59-A6C34878D82A}">
                    <a16:rowId xmlns:a16="http://schemas.microsoft.com/office/drawing/2014/main" val="10000"/>
                  </a:ext>
                </a:extLst>
              </a:tr>
              <a:tr h="307100">
                <a:tc gridSpan="3">
                  <a:txBody>
                    <a:bodyPr/>
                    <a:lstStyle/>
                    <a:p>
                      <a:pPr marL="0" marR="0" lvl="0" indent="0" algn="l" rtl="0">
                        <a:spcBef>
                          <a:spcPts val="0"/>
                        </a:spcBef>
                        <a:spcAft>
                          <a:spcPts val="0"/>
                        </a:spcAft>
                        <a:buNone/>
                      </a:pPr>
                      <a:r>
                        <a:rPr lang="en-US" sz="1500" b="1"/>
                        <a:t>Acute complications </a:t>
                      </a:r>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92475">
                <a:tc>
                  <a:txBody>
                    <a:bodyPr/>
                    <a:lstStyle/>
                    <a:p>
                      <a:pPr marL="0" marR="0" lvl="0" indent="0" algn="l" rtl="0">
                        <a:spcBef>
                          <a:spcPts val="0"/>
                        </a:spcBef>
                        <a:spcAft>
                          <a:spcPts val="0"/>
                        </a:spcAft>
                        <a:buNone/>
                      </a:pPr>
                      <a:r>
                        <a:rPr lang="en-US" sz="1400"/>
                        <a:t>Diabetic ketoacidosis </a:t>
                      </a:r>
                      <a:endParaRPr/>
                    </a:p>
                  </a:txBody>
                  <a:tcPr marL="91450" marR="91450" marT="45725" marB="45725"/>
                </a:tc>
                <a:tc>
                  <a:txBody>
                    <a:bodyPr/>
                    <a:lstStyle/>
                    <a:p>
                      <a:pPr marL="0" marR="0" lvl="0" indent="0" algn="ctr" rtl="0">
                        <a:spcBef>
                          <a:spcPts val="0"/>
                        </a:spcBef>
                        <a:spcAft>
                          <a:spcPts val="0"/>
                        </a:spcAft>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02"/>
                  </a:ext>
                </a:extLst>
              </a:tr>
              <a:tr h="292475">
                <a:tc>
                  <a:txBody>
                    <a:bodyPr/>
                    <a:lstStyle/>
                    <a:p>
                      <a:pPr marL="0" marR="0" lvl="0" indent="0" algn="l" rtl="0">
                        <a:lnSpc>
                          <a:spcPct val="100000"/>
                        </a:lnSpc>
                        <a:spcBef>
                          <a:spcPts val="0"/>
                        </a:spcBef>
                        <a:spcAft>
                          <a:spcPts val="0"/>
                        </a:spcAft>
                        <a:buClr>
                          <a:schemeClr val="dk1"/>
                        </a:buClr>
                        <a:buSzPts val="1400"/>
                        <a:buFont typeface="Calibri"/>
                        <a:buNone/>
                      </a:pPr>
                      <a:r>
                        <a:rPr lang="en-US" sz="1400"/>
                        <a:t>Hyperosmolar hyperglycaemic state</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03"/>
                  </a:ext>
                </a:extLst>
              </a:tr>
              <a:tr h="292475">
                <a:tc>
                  <a:txBody>
                    <a:bodyPr/>
                    <a:lstStyle/>
                    <a:p>
                      <a:pPr marL="0" marR="0" lvl="0" indent="0" algn="l" rtl="0">
                        <a:lnSpc>
                          <a:spcPct val="100000"/>
                        </a:lnSpc>
                        <a:spcBef>
                          <a:spcPts val="0"/>
                        </a:spcBef>
                        <a:spcAft>
                          <a:spcPts val="0"/>
                        </a:spcAft>
                        <a:buClr>
                          <a:schemeClr val="dk1"/>
                        </a:buClr>
                        <a:buSzPts val="1400"/>
                        <a:buFont typeface="Calibri"/>
                        <a:buNone/>
                      </a:pPr>
                      <a:r>
                        <a:rPr lang="en-US" sz="1400"/>
                        <a:t>Severe hypoglycaemia</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04"/>
                  </a:ext>
                </a:extLst>
              </a:tr>
              <a:tr h="292475">
                <a:tc>
                  <a:txBody>
                    <a:bodyPr/>
                    <a:lstStyle/>
                    <a:p>
                      <a:pPr marL="0" marR="0" lvl="0" indent="0" algn="l" rtl="0">
                        <a:lnSpc>
                          <a:spcPct val="100000"/>
                        </a:lnSpc>
                        <a:spcBef>
                          <a:spcPts val="0"/>
                        </a:spcBef>
                        <a:spcAft>
                          <a:spcPts val="0"/>
                        </a:spcAft>
                        <a:buClr>
                          <a:schemeClr val="dk1"/>
                        </a:buClr>
                        <a:buSzPts val="1400"/>
                        <a:buFont typeface="Calibri"/>
                        <a:buNone/>
                      </a:pPr>
                      <a:r>
                        <a:rPr lang="en-US" sz="1400"/>
                        <a:t>Impaired awareness of hypoglycaemia</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05"/>
                  </a:ext>
                </a:extLst>
              </a:tr>
              <a:tr h="307100">
                <a:tc gridSpan="3">
                  <a:txBody>
                    <a:bodyPr/>
                    <a:lstStyle/>
                    <a:p>
                      <a:pPr marL="0" marR="0" lvl="0" indent="0" algn="l" rtl="0">
                        <a:lnSpc>
                          <a:spcPct val="100000"/>
                        </a:lnSpc>
                        <a:spcBef>
                          <a:spcPts val="0"/>
                        </a:spcBef>
                        <a:spcAft>
                          <a:spcPts val="0"/>
                        </a:spcAft>
                        <a:buClr>
                          <a:schemeClr val="dk1"/>
                        </a:buClr>
                        <a:buSzPts val="1500"/>
                        <a:buFont typeface="Calibri"/>
                        <a:buNone/>
                      </a:pPr>
                      <a:r>
                        <a:rPr lang="en-US" sz="1500" b="1"/>
                        <a:t>Other chronic complications</a:t>
                      </a:r>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92475">
                <a:tc>
                  <a:txBody>
                    <a:bodyPr/>
                    <a:lstStyle/>
                    <a:p>
                      <a:pPr marL="0" marR="0" lvl="0" indent="0" algn="l" rtl="0">
                        <a:lnSpc>
                          <a:spcPct val="100000"/>
                        </a:lnSpc>
                        <a:spcBef>
                          <a:spcPts val="0"/>
                        </a:spcBef>
                        <a:spcAft>
                          <a:spcPts val="0"/>
                        </a:spcAft>
                        <a:buClr>
                          <a:schemeClr val="dk1"/>
                        </a:buClr>
                        <a:buSzPts val="1400"/>
                        <a:buFont typeface="Calibri"/>
                        <a:buNone/>
                      </a:pPr>
                      <a:r>
                        <a:rPr lang="en-US" sz="1400"/>
                        <a:t>Cerebral stroke</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07"/>
                  </a:ext>
                </a:extLst>
              </a:tr>
              <a:tr h="292475">
                <a:tc>
                  <a:txBody>
                    <a:bodyPr/>
                    <a:lstStyle/>
                    <a:p>
                      <a:pPr marL="0" marR="0" lvl="0" indent="0" algn="l" rtl="0">
                        <a:spcBef>
                          <a:spcPts val="0"/>
                        </a:spcBef>
                        <a:spcAft>
                          <a:spcPts val="0"/>
                        </a:spcAft>
                        <a:buNone/>
                      </a:pPr>
                      <a:r>
                        <a:rPr lang="en-US" sz="1400"/>
                        <a:t>Myocardial infarction</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08"/>
                  </a:ext>
                </a:extLst>
              </a:tr>
              <a:tr h="292475">
                <a:tc>
                  <a:txBody>
                    <a:bodyPr/>
                    <a:lstStyle/>
                    <a:p>
                      <a:pPr marL="0" marR="0" lvl="0" indent="0" algn="l" rtl="0">
                        <a:spcBef>
                          <a:spcPts val="0"/>
                        </a:spcBef>
                        <a:spcAft>
                          <a:spcPts val="0"/>
                        </a:spcAft>
                        <a:buNone/>
                      </a:pPr>
                      <a:r>
                        <a:rPr lang="en-US" sz="1400"/>
                        <a:t>CABG/angioplasty</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09"/>
                  </a:ext>
                </a:extLst>
              </a:tr>
              <a:tr h="292475">
                <a:tc>
                  <a:txBody>
                    <a:bodyPr/>
                    <a:lstStyle/>
                    <a:p>
                      <a:pPr marL="0" marR="0" lvl="0" indent="0" algn="l" rtl="0">
                        <a:lnSpc>
                          <a:spcPct val="100000"/>
                        </a:lnSpc>
                        <a:spcBef>
                          <a:spcPts val="0"/>
                        </a:spcBef>
                        <a:spcAft>
                          <a:spcPts val="0"/>
                        </a:spcAft>
                        <a:buClr>
                          <a:schemeClr val="dk1"/>
                        </a:buClr>
                        <a:buSzPts val="1400"/>
                        <a:buFont typeface="Calibri"/>
                        <a:buNone/>
                      </a:pPr>
                      <a:r>
                        <a:rPr lang="en-US" sz="1400"/>
                        <a:t>Congestive cardiac failure</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10"/>
                  </a:ext>
                </a:extLst>
              </a:tr>
              <a:tr h="292475">
                <a:tc>
                  <a:txBody>
                    <a:bodyPr/>
                    <a:lstStyle/>
                    <a:p>
                      <a:pPr marL="0" marR="0" lvl="0" indent="0" algn="l" rtl="0">
                        <a:lnSpc>
                          <a:spcPct val="100000"/>
                        </a:lnSpc>
                        <a:spcBef>
                          <a:spcPts val="0"/>
                        </a:spcBef>
                        <a:spcAft>
                          <a:spcPts val="0"/>
                        </a:spcAft>
                        <a:buClr>
                          <a:schemeClr val="dk1"/>
                        </a:buClr>
                        <a:buSzPts val="1400"/>
                        <a:buFont typeface="Calibri"/>
                        <a:buNone/>
                      </a:pPr>
                      <a:r>
                        <a:rPr lang="en-US" sz="1400"/>
                        <a:t>Sexual dysfunction</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11"/>
                  </a:ext>
                </a:extLst>
              </a:tr>
              <a:tr h="307100">
                <a:tc gridSpan="3">
                  <a:txBody>
                    <a:bodyPr/>
                    <a:lstStyle/>
                    <a:p>
                      <a:pPr marL="0" marR="0" lvl="0" indent="0" algn="l" rtl="0">
                        <a:lnSpc>
                          <a:spcPct val="100000"/>
                        </a:lnSpc>
                        <a:spcBef>
                          <a:spcPts val="0"/>
                        </a:spcBef>
                        <a:spcAft>
                          <a:spcPts val="0"/>
                        </a:spcAft>
                        <a:buClr>
                          <a:schemeClr val="dk1"/>
                        </a:buClr>
                        <a:buSzPts val="1500"/>
                        <a:buFont typeface="Calibri"/>
                        <a:buNone/>
                      </a:pPr>
                      <a:r>
                        <a:rPr lang="en-US" sz="1500" b="1"/>
                        <a:t>Comorbid conditions </a:t>
                      </a:r>
                      <a:endParaRPr sz="1400"/>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292475">
                <a:tc>
                  <a:txBody>
                    <a:bodyPr/>
                    <a:lstStyle/>
                    <a:p>
                      <a:pPr marL="0" marR="0" lvl="0" indent="0" algn="l" rtl="0">
                        <a:lnSpc>
                          <a:spcPct val="100000"/>
                        </a:lnSpc>
                        <a:spcBef>
                          <a:spcPts val="0"/>
                        </a:spcBef>
                        <a:spcAft>
                          <a:spcPts val="0"/>
                        </a:spcAft>
                        <a:buClr>
                          <a:schemeClr val="dk1"/>
                        </a:buClr>
                        <a:buSzPts val="1400"/>
                        <a:buFont typeface="Calibri"/>
                        <a:buNone/>
                      </a:pPr>
                      <a:r>
                        <a:rPr lang="en-US" sz="1400"/>
                        <a:t>Dementia</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13"/>
                  </a:ext>
                </a:extLst>
              </a:tr>
              <a:tr h="292475">
                <a:tc>
                  <a:txBody>
                    <a:bodyPr/>
                    <a:lstStyle/>
                    <a:p>
                      <a:pPr marL="0" marR="0" lvl="0" indent="0" algn="l" rtl="0">
                        <a:lnSpc>
                          <a:spcPct val="100000"/>
                        </a:lnSpc>
                        <a:spcBef>
                          <a:spcPts val="0"/>
                        </a:spcBef>
                        <a:spcAft>
                          <a:spcPts val="0"/>
                        </a:spcAft>
                        <a:buClr>
                          <a:schemeClr val="dk1"/>
                        </a:buClr>
                        <a:buSzPts val="1400"/>
                        <a:buFont typeface="Calibri"/>
                        <a:buNone/>
                      </a:pPr>
                      <a:r>
                        <a:rPr lang="en-US" sz="1400"/>
                        <a:t>Depression</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14"/>
                  </a:ext>
                </a:extLst>
              </a:tr>
              <a:tr h="292475">
                <a:tc>
                  <a:txBody>
                    <a:bodyPr/>
                    <a:lstStyle/>
                    <a:p>
                      <a:pPr marL="0" marR="0" lvl="0" indent="0" algn="l" rtl="0">
                        <a:lnSpc>
                          <a:spcPct val="100000"/>
                        </a:lnSpc>
                        <a:spcBef>
                          <a:spcPts val="0"/>
                        </a:spcBef>
                        <a:spcAft>
                          <a:spcPts val="0"/>
                        </a:spcAft>
                        <a:buClr>
                          <a:schemeClr val="dk1"/>
                        </a:buClr>
                        <a:buSzPts val="1400"/>
                        <a:buFont typeface="Calibri"/>
                        <a:buNone/>
                      </a:pPr>
                      <a:r>
                        <a:rPr lang="en-US" sz="1400"/>
                        <a:t>Anxiety</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15"/>
                  </a:ext>
                </a:extLst>
              </a:tr>
              <a:tr h="292475">
                <a:tc>
                  <a:txBody>
                    <a:bodyPr/>
                    <a:lstStyle/>
                    <a:p>
                      <a:pPr marL="0" marR="0" lvl="0" indent="0" algn="l" rtl="0">
                        <a:lnSpc>
                          <a:spcPct val="100000"/>
                        </a:lnSpc>
                        <a:spcBef>
                          <a:spcPts val="0"/>
                        </a:spcBef>
                        <a:spcAft>
                          <a:spcPts val="0"/>
                        </a:spcAft>
                        <a:buClr>
                          <a:schemeClr val="dk1"/>
                        </a:buClr>
                        <a:buSzPts val="1400"/>
                        <a:buFont typeface="Calibri"/>
                        <a:buNone/>
                      </a:pPr>
                      <a:r>
                        <a:rPr lang="en-US" sz="1400"/>
                        <a:t>Malignancy</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16"/>
                  </a:ext>
                </a:extLst>
              </a:tr>
              <a:tr h="292475">
                <a:tc>
                  <a:txBody>
                    <a:bodyPr/>
                    <a:lstStyle/>
                    <a:p>
                      <a:pPr marL="0" marR="0" lvl="0" indent="0" algn="l" rtl="0">
                        <a:lnSpc>
                          <a:spcPct val="100000"/>
                        </a:lnSpc>
                        <a:spcBef>
                          <a:spcPts val="0"/>
                        </a:spcBef>
                        <a:spcAft>
                          <a:spcPts val="0"/>
                        </a:spcAft>
                        <a:buClr>
                          <a:schemeClr val="dk1"/>
                        </a:buClr>
                        <a:buSzPts val="1400"/>
                        <a:buFont typeface="Calibri"/>
                        <a:buNone/>
                      </a:pPr>
                      <a:r>
                        <a:rPr lang="en-US" sz="1400"/>
                        <a:t>Liver disease – mild/moderate/severe</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17"/>
                  </a:ext>
                </a:extLst>
              </a:tr>
              <a:tr h="292475">
                <a:tc>
                  <a:txBody>
                    <a:bodyPr/>
                    <a:lstStyle/>
                    <a:p>
                      <a:pPr marL="0" marR="0" lvl="0" indent="0" algn="l" rtl="0">
                        <a:lnSpc>
                          <a:spcPct val="100000"/>
                        </a:lnSpc>
                        <a:spcBef>
                          <a:spcPts val="0"/>
                        </a:spcBef>
                        <a:spcAft>
                          <a:spcPts val="0"/>
                        </a:spcAft>
                        <a:buClr>
                          <a:schemeClr val="dk1"/>
                        </a:buClr>
                        <a:buSzPts val="1400"/>
                        <a:buFont typeface="Calibri"/>
                        <a:buNone/>
                      </a:pPr>
                      <a:r>
                        <a:rPr lang="en-US" sz="1400"/>
                        <a:t>Hospitalised for COVID-19</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18"/>
                  </a:ext>
                </a:extLst>
              </a:tr>
            </a:tbl>
          </a:graphicData>
        </a:graphic>
      </p:graphicFrame>
      <p:sp>
        <p:nvSpPr>
          <p:cNvPr id="368" name="Google Shape;368;p26"/>
          <p:cNvSpPr txBox="1"/>
          <p:nvPr/>
        </p:nvSpPr>
        <p:spPr>
          <a:xfrm>
            <a:off x="9774825" y="5726300"/>
            <a:ext cx="21933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35 of the site report</a:t>
            </a:r>
            <a:endParaRPr dirty="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7"/>
          <p:cNvSpPr txBox="1">
            <a:spLocks noGrp="1"/>
          </p:cNvSpPr>
          <p:nvPr>
            <p:ph type="title"/>
          </p:nvPr>
        </p:nvSpPr>
        <p:spPr>
          <a:xfrm>
            <a:off x="124690" y="101895"/>
            <a:ext cx="2003047"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a:t>
            </a:r>
            <a:r>
              <a:rPr lang="en-US" sz="2800">
                <a:solidFill>
                  <a:srgbClr val="2F5496"/>
                </a:solidFill>
              </a:rPr>
              <a:t>2025</a:t>
            </a:r>
            <a:endParaRPr/>
          </a:p>
        </p:txBody>
      </p:sp>
      <p:sp>
        <p:nvSpPr>
          <p:cNvPr id="374" name="Google Shape;374;p27"/>
          <p:cNvSpPr txBox="1">
            <a:spLocks noGrp="1"/>
          </p:cNvSpPr>
          <p:nvPr>
            <p:ph type="body" idx="1"/>
          </p:nvPr>
        </p:nvSpPr>
        <p:spPr>
          <a:xfrm>
            <a:off x="838200" y="1825624"/>
            <a:ext cx="10515600" cy="463956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p:txBody>
      </p:sp>
      <p:sp>
        <p:nvSpPr>
          <p:cNvPr id="375" name="Google Shape;375;p27"/>
          <p:cNvSpPr txBox="1"/>
          <p:nvPr/>
        </p:nvSpPr>
        <p:spPr>
          <a:xfrm>
            <a:off x="2460248" y="-3882"/>
            <a:ext cx="105156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F5496"/>
                </a:solidFill>
                <a:latin typeface="Calibri"/>
                <a:ea typeface="Calibri"/>
                <a:cs typeface="Calibri"/>
                <a:sym typeface="Calibri"/>
              </a:rPr>
              <a:t>Complications in the last 12 months – Type 2</a:t>
            </a:r>
            <a:endParaRPr/>
          </a:p>
        </p:txBody>
      </p:sp>
      <p:graphicFrame>
        <p:nvGraphicFramePr>
          <p:cNvPr id="376" name="Google Shape;376;p27"/>
          <p:cNvGraphicFramePr/>
          <p:nvPr/>
        </p:nvGraphicFramePr>
        <p:xfrm>
          <a:off x="1048408" y="657383"/>
          <a:ext cx="8243950" cy="5902835"/>
        </p:xfrm>
        <a:graphic>
          <a:graphicData uri="http://schemas.openxmlformats.org/drawingml/2006/table">
            <a:tbl>
              <a:tblPr firstRow="1" bandRow="1">
                <a:noFill/>
                <a:tableStyleId>{BFCCA8E5-04E4-4DB1-B5CC-07E0E728C676}</a:tableStyleId>
              </a:tblPr>
              <a:tblGrid>
                <a:gridCol w="3653575">
                  <a:extLst>
                    <a:ext uri="{9D8B030D-6E8A-4147-A177-3AD203B41FA5}">
                      <a16:colId xmlns:a16="http://schemas.microsoft.com/office/drawing/2014/main" val="20000"/>
                    </a:ext>
                  </a:extLst>
                </a:gridCol>
                <a:gridCol w="1986700">
                  <a:extLst>
                    <a:ext uri="{9D8B030D-6E8A-4147-A177-3AD203B41FA5}">
                      <a16:colId xmlns:a16="http://schemas.microsoft.com/office/drawing/2014/main" val="20001"/>
                    </a:ext>
                  </a:extLst>
                </a:gridCol>
                <a:gridCol w="2603675">
                  <a:extLst>
                    <a:ext uri="{9D8B030D-6E8A-4147-A177-3AD203B41FA5}">
                      <a16:colId xmlns:a16="http://schemas.microsoft.com/office/drawing/2014/main" val="20002"/>
                    </a:ext>
                  </a:extLst>
                </a:gridCol>
              </a:tblGrid>
              <a:tr h="347400">
                <a:tc>
                  <a:txBody>
                    <a:bodyPr/>
                    <a:lstStyle/>
                    <a:p>
                      <a:pPr marL="0" marR="0" lvl="0" indent="0" algn="l" rtl="0">
                        <a:spcBef>
                          <a:spcPts val="0"/>
                        </a:spcBef>
                        <a:spcAft>
                          <a:spcPts val="0"/>
                        </a:spcAft>
                        <a:buNone/>
                      </a:pPr>
                      <a:endParaRPr sz="1800"/>
                    </a:p>
                  </a:txBody>
                  <a:tcPr marL="91450" marR="91450" marT="45725" marB="45725">
                    <a:solidFill>
                      <a:schemeClr val="lt1"/>
                    </a:solidFill>
                  </a:tcPr>
                </a:tc>
                <a:tc>
                  <a:txBody>
                    <a:bodyPr/>
                    <a:lstStyle/>
                    <a:p>
                      <a:pPr marL="0" marR="0" lvl="0" indent="0" algn="ctr" rtl="0">
                        <a:spcBef>
                          <a:spcPts val="0"/>
                        </a:spcBef>
                        <a:spcAft>
                          <a:spcPts val="0"/>
                        </a:spcAft>
                        <a:buNone/>
                      </a:pPr>
                      <a:r>
                        <a:rPr lang="en-US" sz="1500"/>
                        <a:t>Our site</a:t>
                      </a:r>
                      <a:endParaRPr/>
                    </a:p>
                  </a:txBody>
                  <a:tcPr marL="91450" marR="91450" marT="45725" marB="45725"/>
                </a:tc>
                <a:tc>
                  <a:txBody>
                    <a:bodyPr/>
                    <a:lstStyle/>
                    <a:p>
                      <a:pPr marL="0" marR="0" lvl="0" indent="0" algn="ctr" rtl="0">
                        <a:spcBef>
                          <a:spcPts val="0"/>
                        </a:spcBef>
                        <a:spcAft>
                          <a:spcPts val="0"/>
                        </a:spcAft>
                        <a:buNone/>
                      </a:pPr>
                      <a:r>
                        <a:rPr lang="en-US" sz="1500"/>
                        <a:t>Other similar sites</a:t>
                      </a:r>
                      <a:endParaRPr/>
                    </a:p>
                  </a:txBody>
                  <a:tcPr marL="91450" marR="91450" marT="45725" marB="45725"/>
                </a:tc>
                <a:extLst>
                  <a:ext uri="{0D108BD9-81ED-4DB2-BD59-A6C34878D82A}">
                    <a16:rowId xmlns:a16="http://schemas.microsoft.com/office/drawing/2014/main" val="10000"/>
                  </a:ext>
                </a:extLst>
              </a:tr>
              <a:tr h="303975">
                <a:tc gridSpan="3">
                  <a:txBody>
                    <a:bodyPr/>
                    <a:lstStyle/>
                    <a:p>
                      <a:pPr marL="0" marR="0" lvl="0" indent="0" algn="l" rtl="0">
                        <a:spcBef>
                          <a:spcPts val="0"/>
                        </a:spcBef>
                        <a:spcAft>
                          <a:spcPts val="0"/>
                        </a:spcAft>
                        <a:buNone/>
                      </a:pPr>
                      <a:r>
                        <a:rPr lang="en-US" sz="1500" b="1"/>
                        <a:t>Acute complications </a:t>
                      </a:r>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89500">
                <a:tc>
                  <a:txBody>
                    <a:bodyPr/>
                    <a:lstStyle/>
                    <a:p>
                      <a:pPr marL="0" marR="0" lvl="0" indent="0" algn="l" rtl="0">
                        <a:spcBef>
                          <a:spcPts val="0"/>
                        </a:spcBef>
                        <a:spcAft>
                          <a:spcPts val="0"/>
                        </a:spcAft>
                        <a:buNone/>
                      </a:pPr>
                      <a:r>
                        <a:rPr lang="en-US" sz="1400"/>
                        <a:t>Diabetic ketoacidosis </a:t>
                      </a:r>
                      <a:endParaRPr/>
                    </a:p>
                  </a:txBody>
                  <a:tcPr marL="91450" marR="91450" marT="45725" marB="45725"/>
                </a:tc>
                <a:tc>
                  <a:txBody>
                    <a:bodyPr/>
                    <a:lstStyle/>
                    <a:p>
                      <a:pPr marL="0" marR="0" lvl="0" indent="0" algn="ctr" rtl="0">
                        <a:spcBef>
                          <a:spcPts val="0"/>
                        </a:spcBef>
                        <a:spcAft>
                          <a:spcPts val="0"/>
                        </a:spcAft>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02"/>
                  </a:ext>
                </a:extLst>
              </a:tr>
              <a:tr h="289500">
                <a:tc>
                  <a:txBody>
                    <a:bodyPr/>
                    <a:lstStyle/>
                    <a:p>
                      <a:pPr marL="0" marR="0" lvl="0" indent="0" algn="l" rtl="0">
                        <a:lnSpc>
                          <a:spcPct val="100000"/>
                        </a:lnSpc>
                        <a:spcBef>
                          <a:spcPts val="0"/>
                        </a:spcBef>
                        <a:spcAft>
                          <a:spcPts val="0"/>
                        </a:spcAft>
                        <a:buClr>
                          <a:schemeClr val="dk1"/>
                        </a:buClr>
                        <a:buSzPts val="1400"/>
                        <a:buFont typeface="Calibri"/>
                        <a:buNone/>
                      </a:pPr>
                      <a:r>
                        <a:rPr lang="en-US" sz="1400"/>
                        <a:t>Hyperosmolar hyperglycaemic state</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03"/>
                  </a:ext>
                </a:extLst>
              </a:tr>
              <a:tr h="289500">
                <a:tc>
                  <a:txBody>
                    <a:bodyPr/>
                    <a:lstStyle/>
                    <a:p>
                      <a:pPr marL="0" marR="0" lvl="0" indent="0" algn="l" rtl="0">
                        <a:lnSpc>
                          <a:spcPct val="100000"/>
                        </a:lnSpc>
                        <a:spcBef>
                          <a:spcPts val="0"/>
                        </a:spcBef>
                        <a:spcAft>
                          <a:spcPts val="0"/>
                        </a:spcAft>
                        <a:buClr>
                          <a:schemeClr val="dk1"/>
                        </a:buClr>
                        <a:buSzPts val="1400"/>
                        <a:buFont typeface="Calibri"/>
                        <a:buNone/>
                      </a:pPr>
                      <a:r>
                        <a:rPr lang="en-US" sz="1400"/>
                        <a:t>Severe hypoglycaemia</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04"/>
                  </a:ext>
                </a:extLst>
              </a:tr>
              <a:tr h="289500">
                <a:tc>
                  <a:txBody>
                    <a:bodyPr/>
                    <a:lstStyle/>
                    <a:p>
                      <a:pPr marL="0" marR="0" lvl="0" indent="0" algn="l" rtl="0">
                        <a:lnSpc>
                          <a:spcPct val="100000"/>
                        </a:lnSpc>
                        <a:spcBef>
                          <a:spcPts val="0"/>
                        </a:spcBef>
                        <a:spcAft>
                          <a:spcPts val="0"/>
                        </a:spcAft>
                        <a:buClr>
                          <a:schemeClr val="dk1"/>
                        </a:buClr>
                        <a:buSzPts val="1400"/>
                        <a:buFont typeface="Calibri"/>
                        <a:buNone/>
                      </a:pPr>
                      <a:r>
                        <a:rPr lang="en-US" sz="1400"/>
                        <a:t>Impaired awareness of hypoglycaemia</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05"/>
                  </a:ext>
                </a:extLst>
              </a:tr>
              <a:tr h="303975">
                <a:tc gridSpan="3">
                  <a:txBody>
                    <a:bodyPr/>
                    <a:lstStyle/>
                    <a:p>
                      <a:pPr marL="0" marR="0" lvl="0" indent="0" algn="l" rtl="0">
                        <a:lnSpc>
                          <a:spcPct val="100000"/>
                        </a:lnSpc>
                        <a:spcBef>
                          <a:spcPts val="0"/>
                        </a:spcBef>
                        <a:spcAft>
                          <a:spcPts val="0"/>
                        </a:spcAft>
                        <a:buClr>
                          <a:schemeClr val="dk1"/>
                        </a:buClr>
                        <a:buSzPts val="1500"/>
                        <a:buFont typeface="Calibri"/>
                        <a:buNone/>
                      </a:pPr>
                      <a:r>
                        <a:rPr lang="en-US" sz="1500" b="1"/>
                        <a:t>Other chronic complications</a:t>
                      </a:r>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89500">
                <a:tc>
                  <a:txBody>
                    <a:bodyPr/>
                    <a:lstStyle/>
                    <a:p>
                      <a:pPr marL="0" marR="0" lvl="0" indent="0" algn="l" rtl="0">
                        <a:lnSpc>
                          <a:spcPct val="100000"/>
                        </a:lnSpc>
                        <a:spcBef>
                          <a:spcPts val="0"/>
                        </a:spcBef>
                        <a:spcAft>
                          <a:spcPts val="0"/>
                        </a:spcAft>
                        <a:buClr>
                          <a:schemeClr val="dk1"/>
                        </a:buClr>
                        <a:buSzPts val="1400"/>
                        <a:buFont typeface="Calibri"/>
                        <a:buNone/>
                      </a:pPr>
                      <a:r>
                        <a:rPr lang="en-US" sz="1400"/>
                        <a:t>Cerebral stroke</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07"/>
                  </a:ext>
                </a:extLst>
              </a:tr>
              <a:tr h="289500">
                <a:tc>
                  <a:txBody>
                    <a:bodyPr/>
                    <a:lstStyle/>
                    <a:p>
                      <a:pPr marL="0" marR="0" lvl="0" indent="0" algn="l" rtl="0">
                        <a:spcBef>
                          <a:spcPts val="0"/>
                        </a:spcBef>
                        <a:spcAft>
                          <a:spcPts val="0"/>
                        </a:spcAft>
                        <a:buNone/>
                      </a:pPr>
                      <a:r>
                        <a:rPr lang="en-US" sz="1400"/>
                        <a:t>Myocardial infarction</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08"/>
                  </a:ext>
                </a:extLst>
              </a:tr>
              <a:tr h="289500">
                <a:tc>
                  <a:txBody>
                    <a:bodyPr/>
                    <a:lstStyle/>
                    <a:p>
                      <a:pPr marL="0" marR="0" lvl="0" indent="0" algn="l" rtl="0">
                        <a:spcBef>
                          <a:spcPts val="0"/>
                        </a:spcBef>
                        <a:spcAft>
                          <a:spcPts val="0"/>
                        </a:spcAft>
                        <a:buNone/>
                      </a:pPr>
                      <a:r>
                        <a:rPr lang="en-US" sz="1400"/>
                        <a:t>CABG/angioplasty</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09"/>
                  </a:ext>
                </a:extLst>
              </a:tr>
              <a:tr h="289500">
                <a:tc>
                  <a:txBody>
                    <a:bodyPr/>
                    <a:lstStyle/>
                    <a:p>
                      <a:pPr marL="0" marR="0" lvl="0" indent="0" algn="l" rtl="0">
                        <a:lnSpc>
                          <a:spcPct val="100000"/>
                        </a:lnSpc>
                        <a:spcBef>
                          <a:spcPts val="0"/>
                        </a:spcBef>
                        <a:spcAft>
                          <a:spcPts val="0"/>
                        </a:spcAft>
                        <a:buClr>
                          <a:schemeClr val="dk1"/>
                        </a:buClr>
                        <a:buSzPts val="1400"/>
                        <a:buFont typeface="Calibri"/>
                        <a:buNone/>
                      </a:pPr>
                      <a:r>
                        <a:rPr lang="en-US" sz="1400"/>
                        <a:t>Congestive cardiac failure</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10"/>
                  </a:ext>
                </a:extLst>
              </a:tr>
              <a:tr h="309575">
                <a:tc>
                  <a:txBody>
                    <a:bodyPr/>
                    <a:lstStyle/>
                    <a:p>
                      <a:pPr marL="0" marR="0" lvl="0" indent="0" algn="l" rtl="0">
                        <a:lnSpc>
                          <a:spcPct val="100000"/>
                        </a:lnSpc>
                        <a:spcBef>
                          <a:spcPts val="0"/>
                        </a:spcBef>
                        <a:spcAft>
                          <a:spcPts val="0"/>
                        </a:spcAft>
                        <a:buClr>
                          <a:schemeClr val="dk1"/>
                        </a:buClr>
                        <a:buSzPts val="1400"/>
                        <a:buFont typeface="Calibri"/>
                        <a:buNone/>
                      </a:pPr>
                      <a:r>
                        <a:rPr lang="en-US" sz="1400"/>
                        <a:t>Sexual dysfunction</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11"/>
                  </a:ext>
                </a:extLst>
              </a:tr>
              <a:tr h="303975">
                <a:tc gridSpan="3">
                  <a:txBody>
                    <a:bodyPr/>
                    <a:lstStyle/>
                    <a:p>
                      <a:pPr marL="0" marR="0" lvl="0" indent="0" algn="l" rtl="0">
                        <a:lnSpc>
                          <a:spcPct val="100000"/>
                        </a:lnSpc>
                        <a:spcBef>
                          <a:spcPts val="0"/>
                        </a:spcBef>
                        <a:spcAft>
                          <a:spcPts val="0"/>
                        </a:spcAft>
                        <a:buClr>
                          <a:schemeClr val="dk1"/>
                        </a:buClr>
                        <a:buSzPts val="1500"/>
                        <a:buFont typeface="Calibri"/>
                        <a:buNone/>
                      </a:pPr>
                      <a:r>
                        <a:rPr lang="en-US" sz="1500" b="1"/>
                        <a:t>Comorbid conditions </a:t>
                      </a:r>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289500">
                <a:tc>
                  <a:txBody>
                    <a:bodyPr/>
                    <a:lstStyle/>
                    <a:p>
                      <a:pPr marL="0" marR="0" lvl="0" indent="0" algn="l" rtl="0">
                        <a:lnSpc>
                          <a:spcPct val="100000"/>
                        </a:lnSpc>
                        <a:spcBef>
                          <a:spcPts val="0"/>
                        </a:spcBef>
                        <a:spcAft>
                          <a:spcPts val="0"/>
                        </a:spcAft>
                        <a:buClr>
                          <a:schemeClr val="dk1"/>
                        </a:buClr>
                        <a:buSzPts val="1400"/>
                        <a:buFont typeface="Calibri"/>
                        <a:buNone/>
                      </a:pPr>
                      <a:r>
                        <a:rPr lang="en-US" sz="1400"/>
                        <a:t>Dementia</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13"/>
                  </a:ext>
                </a:extLst>
              </a:tr>
              <a:tr h="289500">
                <a:tc>
                  <a:txBody>
                    <a:bodyPr/>
                    <a:lstStyle/>
                    <a:p>
                      <a:pPr marL="0" marR="0" lvl="0" indent="0" algn="l" rtl="0">
                        <a:lnSpc>
                          <a:spcPct val="100000"/>
                        </a:lnSpc>
                        <a:spcBef>
                          <a:spcPts val="0"/>
                        </a:spcBef>
                        <a:spcAft>
                          <a:spcPts val="0"/>
                        </a:spcAft>
                        <a:buClr>
                          <a:schemeClr val="dk1"/>
                        </a:buClr>
                        <a:buSzPts val="1400"/>
                        <a:buFont typeface="Calibri"/>
                        <a:buNone/>
                      </a:pPr>
                      <a:r>
                        <a:rPr lang="en-US" sz="1400"/>
                        <a:t>Depression</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14"/>
                  </a:ext>
                </a:extLst>
              </a:tr>
              <a:tr h="289500">
                <a:tc>
                  <a:txBody>
                    <a:bodyPr/>
                    <a:lstStyle/>
                    <a:p>
                      <a:pPr marL="0" marR="0" lvl="0" indent="0" algn="l" rtl="0">
                        <a:lnSpc>
                          <a:spcPct val="100000"/>
                        </a:lnSpc>
                        <a:spcBef>
                          <a:spcPts val="0"/>
                        </a:spcBef>
                        <a:spcAft>
                          <a:spcPts val="0"/>
                        </a:spcAft>
                        <a:buClr>
                          <a:schemeClr val="dk1"/>
                        </a:buClr>
                        <a:buSzPts val="1400"/>
                        <a:buFont typeface="Calibri"/>
                        <a:buNone/>
                      </a:pPr>
                      <a:r>
                        <a:rPr lang="en-US" sz="1400"/>
                        <a:t>Anxiety</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15"/>
                  </a:ext>
                </a:extLst>
              </a:tr>
              <a:tr h="289500">
                <a:tc>
                  <a:txBody>
                    <a:bodyPr/>
                    <a:lstStyle/>
                    <a:p>
                      <a:pPr marL="0" marR="0" lvl="0" indent="0" algn="l" rtl="0">
                        <a:lnSpc>
                          <a:spcPct val="100000"/>
                        </a:lnSpc>
                        <a:spcBef>
                          <a:spcPts val="0"/>
                        </a:spcBef>
                        <a:spcAft>
                          <a:spcPts val="0"/>
                        </a:spcAft>
                        <a:buClr>
                          <a:schemeClr val="dk1"/>
                        </a:buClr>
                        <a:buSzPts val="1400"/>
                        <a:buFont typeface="Calibri"/>
                        <a:buNone/>
                      </a:pPr>
                      <a:r>
                        <a:rPr lang="en-US" sz="1400"/>
                        <a:t>Malignancy</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16"/>
                  </a:ext>
                </a:extLst>
              </a:tr>
              <a:tr h="289500">
                <a:tc>
                  <a:txBody>
                    <a:bodyPr/>
                    <a:lstStyle/>
                    <a:p>
                      <a:pPr marL="0" marR="0" lvl="0" indent="0" algn="l" rtl="0">
                        <a:lnSpc>
                          <a:spcPct val="100000"/>
                        </a:lnSpc>
                        <a:spcBef>
                          <a:spcPts val="0"/>
                        </a:spcBef>
                        <a:spcAft>
                          <a:spcPts val="0"/>
                        </a:spcAft>
                        <a:buClr>
                          <a:schemeClr val="dk1"/>
                        </a:buClr>
                        <a:buSzPts val="1400"/>
                        <a:buFont typeface="Calibri"/>
                        <a:buNone/>
                      </a:pPr>
                      <a:r>
                        <a:rPr lang="en-US" sz="1400"/>
                        <a:t>Liver disease – mild/moderate/severe</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17"/>
                  </a:ext>
                </a:extLst>
              </a:tr>
              <a:tr h="289500">
                <a:tc>
                  <a:txBody>
                    <a:bodyPr/>
                    <a:lstStyle/>
                    <a:p>
                      <a:pPr marL="0" marR="0" lvl="0" indent="0" algn="l" rtl="0">
                        <a:lnSpc>
                          <a:spcPct val="100000"/>
                        </a:lnSpc>
                        <a:spcBef>
                          <a:spcPts val="0"/>
                        </a:spcBef>
                        <a:spcAft>
                          <a:spcPts val="0"/>
                        </a:spcAft>
                        <a:buClr>
                          <a:schemeClr val="dk1"/>
                        </a:buClr>
                        <a:buSzPts val="1400"/>
                        <a:buFont typeface="Calibri"/>
                        <a:buNone/>
                      </a:pPr>
                      <a:r>
                        <a:rPr lang="en-US" sz="1400"/>
                        <a:t>Hospitalised for COVID-19</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1400"/>
                        <a:buFont typeface="Calibri"/>
                        <a:buNone/>
                      </a:pPr>
                      <a:r>
                        <a:rPr lang="en-US" sz="1400">
                          <a:solidFill>
                            <a:srgbClr val="FF0000"/>
                          </a:solidFill>
                        </a:rPr>
                        <a:t>Insert %</a:t>
                      </a:r>
                      <a:endParaRPr/>
                    </a:p>
                  </a:txBody>
                  <a:tcPr marL="91450" marR="91450" marT="45725" marB="45725"/>
                </a:tc>
                <a:extLst>
                  <a:ext uri="{0D108BD9-81ED-4DB2-BD59-A6C34878D82A}">
                    <a16:rowId xmlns:a16="http://schemas.microsoft.com/office/drawing/2014/main" val="10018"/>
                  </a:ext>
                </a:extLst>
              </a:tr>
            </a:tbl>
          </a:graphicData>
        </a:graphic>
      </p:graphicFrame>
      <p:sp>
        <p:nvSpPr>
          <p:cNvPr id="377" name="Google Shape;377;p27"/>
          <p:cNvSpPr txBox="1"/>
          <p:nvPr/>
        </p:nvSpPr>
        <p:spPr>
          <a:xfrm>
            <a:off x="9612050" y="5821150"/>
            <a:ext cx="22404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36 of the site report</a:t>
            </a:r>
            <a:endParaRPr dirty="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8"/>
          <p:cNvSpPr txBox="1">
            <a:spLocks noGrp="1"/>
          </p:cNvSpPr>
          <p:nvPr>
            <p:ph type="title"/>
          </p:nvPr>
        </p:nvSpPr>
        <p:spPr>
          <a:xfrm>
            <a:off x="124691" y="247649"/>
            <a:ext cx="1853578"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a:t>
            </a:r>
            <a:r>
              <a:rPr lang="en-US" sz="2800">
                <a:solidFill>
                  <a:srgbClr val="2F5496"/>
                </a:solidFill>
              </a:rPr>
              <a:t>2025</a:t>
            </a:r>
            <a:endParaRPr/>
          </a:p>
        </p:txBody>
      </p:sp>
      <p:sp>
        <p:nvSpPr>
          <p:cNvPr id="383" name="Google Shape;383;p28"/>
          <p:cNvSpPr txBox="1">
            <a:spLocks noGrp="1"/>
          </p:cNvSpPr>
          <p:nvPr>
            <p:ph type="body" idx="1"/>
          </p:nvPr>
        </p:nvSpPr>
        <p:spPr>
          <a:xfrm>
            <a:off x="838200" y="1825624"/>
            <a:ext cx="10515600" cy="463956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        </a:t>
            </a:r>
            <a:endParaRPr sz="38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p:txBody>
      </p:sp>
      <p:sp>
        <p:nvSpPr>
          <p:cNvPr id="384" name="Google Shape;384;p28"/>
          <p:cNvSpPr txBox="1"/>
          <p:nvPr/>
        </p:nvSpPr>
        <p:spPr>
          <a:xfrm>
            <a:off x="627185" y="699963"/>
            <a:ext cx="10515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2F5496"/>
                </a:solidFill>
                <a:latin typeface="Calibri"/>
                <a:ea typeface="Calibri"/>
                <a:cs typeface="Calibri"/>
                <a:sym typeface="Calibri"/>
              </a:rPr>
              <a:t>Mental health screening in the last 12 months</a:t>
            </a:r>
            <a:endParaRPr/>
          </a:p>
        </p:txBody>
      </p:sp>
      <p:graphicFrame>
        <p:nvGraphicFramePr>
          <p:cNvPr id="385" name="Google Shape;385;p28"/>
          <p:cNvGraphicFramePr/>
          <p:nvPr/>
        </p:nvGraphicFramePr>
        <p:xfrm>
          <a:off x="965914" y="2380427"/>
          <a:ext cx="10646950" cy="2987110"/>
        </p:xfrm>
        <a:graphic>
          <a:graphicData uri="http://schemas.openxmlformats.org/drawingml/2006/table">
            <a:tbl>
              <a:tblPr firstRow="1" bandRow="1">
                <a:noFill/>
                <a:tableStyleId>{BFCCA8E5-04E4-4DB1-B5CC-07E0E728C676}</a:tableStyleId>
              </a:tblPr>
              <a:tblGrid>
                <a:gridCol w="1086400">
                  <a:extLst>
                    <a:ext uri="{9D8B030D-6E8A-4147-A177-3AD203B41FA5}">
                      <a16:colId xmlns:a16="http://schemas.microsoft.com/office/drawing/2014/main" val="20000"/>
                    </a:ext>
                  </a:extLst>
                </a:gridCol>
                <a:gridCol w="4237075">
                  <a:extLst>
                    <a:ext uri="{9D8B030D-6E8A-4147-A177-3AD203B41FA5}">
                      <a16:colId xmlns:a16="http://schemas.microsoft.com/office/drawing/2014/main" val="20001"/>
                    </a:ext>
                  </a:extLst>
                </a:gridCol>
                <a:gridCol w="2303975">
                  <a:extLst>
                    <a:ext uri="{9D8B030D-6E8A-4147-A177-3AD203B41FA5}">
                      <a16:colId xmlns:a16="http://schemas.microsoft.com/office/drawing/2014/main" val="20002"/>
                    </a:ext>
                  </a:extLst>
                </a:gridCol>
                <a:gridCol w="3019500">
                  <a:extLst>
                    <a:ext uri="{9D8B030D-6E8A-4147-A177-3AD203B41FA5}">
                      <a16:colId xmlns:a16="http://schemas.microsoft.com/office/drawing/2014/main" val="20003"/>
                    </a:ext>
                  </a:extLst>
                </a:gridCol>
              </a:tblGrid>
              <a:tr h="418950">
                <a:tc>
                  <a:txBody>
                    <a:bodyPr/>
                    <a:lstStyle/>
                    <a:p>
                      <a:pPr marL="0" marR="0" lvl="0" indent="0" algn="l" rtl="0">
                        <a:spcBef>
                          <a:spcPts val="0"/>
                        </a:spcBef>
                        <a:spcAft>
                          <a:spcPts val="0"/>
                        </a:spcAft>
                        <a:buNone/>
                      </a:pPr>
                      <a:endParaRPr sz="2200">
                        <a:solidFill>
                          <a:schemeClr val="lt1"/>
                        </a:solidFill>
                      </a:endParaRPr>
                    </a:p>
                  </a:txBody>
                  <a:tcPr marL="91450" marR="91450" marT="45725" marB="45725">
                    <a:solidFill>
                      <a:schemeClr val="lt1"/>
                    </a:solidFill>
                  </a:tcPr>
                </a:tc>
                <a:tc>
                  <a:txBody>
                    <a:bodyPr/>
                    <a:lstStyle/>
                    <a:p>
                      <a:pPr marL="0" marR="0" lvl="0" indent="0" algn="l" rtl="0">
                        <a:spcBef>
                          <a:spcPts val="0"/>
                        </a:spcBef>
                        <a:spcAft>
                          <a:spcPts val="0"/>
                        </a:spcAft>
                        <a:buNone/>
                      </a:pPr>
                      <a:r>
                        <a:rPr lang="en-US" sz="2200">
                          <a:solidFill>
                            <a:schemeClr val="lt1"/>
                          </a:solidFill>
                        </a:rPr>
                        <a:t>Screened for</a:t>
                      </a:r>
                      <a:endParaRPr/>
                    </a:p>
                  </a:txBody>
                  <a:tcPr marL="91450" marR="91450" marT="45725" marB="45725">
                    <a:solidFill>
                      <a:srgbClr val="0070C0"/>
                    </a:solidFill>
                  </a:tcPr>
                </a:tc>
                <a:tc>
                  <a:txBody>
                    <a:bodyPr/>
                    <a:lstStyle/>
                    <a:p>
                      <a:pPr marL="0" marR="0" lvl="0" indent="0" algn="ctr" rtl="0">
                        <a:spcBef>
                          <a:spcPts val="0"/>
                        </a:spcBef>
                        <a:spcAft>
                          <a:spcPts val="0"/>
                        </a:spcAft>
                        <a:buNone/>
                      </a:pPr>
                      <a:r>
                        <a:rPr lang="en-US" sz="2200"/>
                        <a:t>Our site (yes)</a:t>
                      </a:r>
                      <a:endParaRPr/>
                    </a:p>
                  </a:txBody>
                  <a:tcPr marL="91450" marR="91450" marT="45725" marB="45725"/>
                </a:tc>
                <a:tc>
                  <a:txBody>
                    <a:bodyPr/>
                    <a:lstStyle/>
                    <a:p>
                      <a:pPr marL="0" marR="0" lvl="0" indent="0" algn="ctr" rtl="0">
                        <a:spcBef>
                          <a:spcPts val="0"/>
                        </a:spcBef>
                        <a:spcAft>
                          <a:spcPts val="0"/>
                        </a:spcAft>
                        <a:buNone/>
                      </a:pPr>
                      <a:r>
                        <a:rPr lang="en-US" sz="2200"/>
                        <a:t>Other similar sites</a:t>
                      </a:r>
                      <a:endParaRPr/>
                    </a:p>
                  </a:txBody>
                  <a:tcPr marL="91450" marR="91450" marT="45725" marB="45725"/>
                </a:tc>
                <a:extLst>
                  <a:ext uri="{0D108BD9-81ED-4DB2-BD59-A6C34878D82A}">
                    <a16:rowId xmlns:a16="http://schemas.microsoft.com/office/drawing/2014/main" val="10000"/>
                  </a:ext>
                </a:extLst>
              </a:tr>
              <a:tr h="418950">
                <a:tc>
                  <a:txBody>
                    <a:bodyPr/>
                    <a:lstStyle/>
                    <a:p>
                      <a:pPr marL="0" marR="0" lvl="0" indent="0" algn="l" rtl="0">
                        <a:spcBef>
                          <a:spcPts val="0"/>
                        </a:spcBef>
                        <a:spcAft>
                          <a:spcPts val="0"/>
                        </a:spcAft>
                        <a:buNone/>
                      </a:pPr>
                      <a:r>
                        <a:rPr lang="en-US" sz="2200" b="1"/>
                        <a:t>Type 1</a:t>
                      </a:r>
                      <a:endParaRPr/>
                    </a:p>
                  </a:txBody>
                  <a:tcPr marL="91450" marR="91450" marT="45725" marB="45725"/>
                </a:tc>
                <a:tc>
                  <a:txBody>
                    <a:bodyPr/>
                    <a:lstStyle/>
                    <a:p>
                      <a:pPr marL="0" marR="0" lvl="0" indent="0" algn="l" rtl="0">
                        <a:spcBef>
                          <a:spcPts val="0"/>
                        </a:spcBef>
                        <a:spcAft>
                          <a:spcPts val="0"/>
                        </a:spcAft>
                        <a:buNone/>
                      </a:pPr>
                      <a:r>
                        <a:rPr lang="en-US" sz="2200"/>
                        <a:t>Depression</a:t>
                      </a:r>
                      <a:endParaRPr/>
                    </a:p>
                  </a:txBody>
                  <a:tcPr marL="91450" marR="91450" marT="45725" marB="45725"/>
                </a:tc>
                <a:tc>
                  <a:txBody>
                    <a:bodyPr/>
                    <a:lstStyle/>
                    <a:p>
                      <a:pPr marL="0" marR="0" lvl="0" indent="0" algn="ctr" rtl="0">
                        <a:spcBef>
                          <a:spcPts val="0"/>
                        </a:spcBef>
                        <a:spcAft>
                          <a:spcPts val="0"/>
                        </a:spcAft>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1"/>
                  </a:ext>
                </a:extLst>
              </a:tr>
              <a:tr h="4189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Anxiety</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2"/>
                  </a:ext>
                </a:extLst>
              </a:tr>
              <a:tr h="4189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Diabetes Distress</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3"/>
                  </a:ext>
                </a:extLst>
              </a:tr>
              <a:tr h="418950">
                <a:tc>
                  <a:txBody>
                    <a:bodyPr/>
                    <a:lstStyle/>
                    <a:p>
                      <a:pPr marL="0" marR="0" lvl="0" indent="0" algn="l" rtl="0">
                        <a:lnSpc>
                          <a:spcPct val="100000"/>
                        </a:lnSpc>
                        <a:spcBef>
                          <a:spcPts val="0"/>
                        </a:spcBef>
                        <a:spcAft>
                          <a:spcPts val="0"/>
                        </a:spcAft>
                        <a:buClr>
                          <a:schemeClr val="dk1"/>
                        </a:buClr>
                        <a:buSzPts val="2200"/>
                        <a:buFont typeface="Calibri"/>
                        <a:buNone/>
                      </a:pPr>
                      <a:r>
                        <a:rPr lang="en-US" sz="2200" b="1"/>
                        <a:t>Type 2</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200"/>
                        <a:buFont typeface="Calibri"/>
                        <a:buNone/>
                      </a:pPr>
                      <a:r>
                        <a:rPr lang="en-US" sz="2200"/>
                        <a:t>Depression</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4"/>
                  </a:ext>
                </a:extLst>
              </a:tr>
              <a:tr h="4189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chemeClr val="dk1"/>
                        </a:buClr>
                        <a:buSzPts val="2200"/>
                        <a:buFont typeface="Calibri"/>
                        <a:buNone/>
                      </a:pPr>
                      <a:r>
                        <a:rPr lang="en-US" sz="2200"/>
                        <a:t>Anxiety</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5"/>
                  </a:ext>
                </a:extLst>
              </a:tr>
              <a:tr h="418950">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chemeClr val="dk1"/>
                        </a:buClr>
                        <a:buSzPts val="2200"/>
                        <a:buFont typeface="Calibri"/>
                        <a:buNone/>
                      </a:pPr>
                      <a:r>
                        <a:rPr lang="en-US" sz="2200"/>
                        <a:t>Diabetes Distress</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6"/>
                  </a:ext>
                </a:extLst>
              </a:tr>
            </a:tbl>
          </a:graphicData>
        </a:graphic>
      </p:graphicFrame>
      <p:pic>
        <p:nvPicPr>
          <p:cNvPr id="386" name="Google Shape;386;p28"/>
          <p:cNvPicPr preferRelativeResize="0"/>
          <p:nvPr/>
        </p:nvPicPr>
        <p:blipFill rotWithShape="1">
          <a:blip r:embed="rId3">
            <a:alphaModFix/>
          </a:blip>
          <a:srcRect/>
          <a:stretch/>
        </p:blipFill>
        <p:spPr>
          <a:xfrm rot="-690200" flipH="1">
            <a:off x="10657070" y="736783"/>
            <a:ext cx="630678" cy="725961"/>
          </a:xfrm>
          <a:prstGeom prst="rect">
            <a:avLst/>
          </a:prstGeom>
          <a:noFill/>
          <a:ln>
            <a:noFill/>
          </a:ln>
        </p:spPr>
      </p:pic>
      <p:pic>
        <p:nvPicPr>
          <p:cNvPr id="387" name="Google Shape;387;p28"/>
          <p:cNvPicPr preferRelativeResize="0"/>
          <p:nvPr/>
        </p:nvPicPr>
        <p:blipFill rotWithShape="1">
          <a:blip r:embed="rId4">
            <a:alphaModFix/>
          </a:blip>
          <a:srcRect/>
          <a:stretch/>
        </p:blipFill>
        <p:spPr>
          <a:xfrm>
            <a:off x="11353802" y="682040"/>
            <a:ext cx="546024" cy="743732"/>
          </a:xfrm>
          <a:prstGeom prst="rect">
            <a:avLst/>
          </a:prstGeom>
          <a:noFill/>
          <a:ln>
            <a:noFill/>
          </a:ln>
        </p:spPr>
      </p:pic>
      <p:sp>
        <p:nvSpPr>
          <p:cNvPr id="388" name="Google Shape;388;p28"/>
          <p:cNvSpPr txBox="1"/>
          <p:nvPr/>
        </p:nvSpPr>
        <p:spPr>
          <a:xfrm>
            <a:off x="4904400" y="5860825"/>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37 of the site report</a:t>
            </a:r>
            <a:endParaRPr dirty="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9"/>
          <p:cNvSpPr txBox="1">
            <a:spLocks noGrp="1"/>
          </p:cNvSpPr>
          <p:nvPr>
            <p:ph type="title"/>
          </p:nvPr>
        </p:nvSpPr>
        <p:spPr>
          <a:xfrm>
            <a:off x="124691" y="247649"/>
            <a:ext cx="1959086"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a:t>
            </a:r>
            <a:r>
              <a:rPr lang="en-US" sz="2800">
                <a:solidFill>
                  <a:srgbClr val="2F5496"/>
                </a:solidFill>
              </a:rPr>
              <a:t>2025</a:t>
            </a:r>
            <a:endParaRPr/>
          </a:p>
        </p:txBody>
      </p:sp>
      <p:sp>
        <p:nvSpPr>
          <p:cNvPr id="394" name="Google Shape;394;p29"/>
          <p:cNvSpPr txBox="1">
            <a:spLocks noGrp="1"/>
          </p:cNvSpPr>
          <p:nvPr>
            <p:ph type="body" idx="1"/>
          </p:nvPr>
        </p:nvSpPr>
        <p:spPr>
          <a:xfrm>
            <a:off x="838200" y="1825624"/>
            <a:ext cx="10515600" cy="463956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            </a:t>
            </a: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p:txBody>
      </p:sp>
      <p:sp>
        <p:nvSpPr>
          <p:cNvPr id="395" name="Google Shape;395;p29"/>
          <p:cNvSpPr txBox="1"/>
          <p:nvPr/>
        </p:nvSpPr>
        <p:spPr>
          <a:xfrm>
            <a:off x="838200" y="872836"/>
            <a:ext cx="10515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2F5496"/>
                </a:solidFill>
                <a:latin typeface="Calibri"/>
                <a:ea typeface="Calibri"/>
                <a:cs typeface="Calibri"/>
                <a:sym typeface="Calibri"/>
              </a:rPr>
              <a:t>Vaccinations </a:t>
            </a:r>
            <a:endParaRPr/>
          </a:p>
        </p:txBody>
      </p:sp>
      <p:graphicFrame>
        <p:nvGraphicFramePr>
          <p:cNvPr id="396" name="Google Shape;396;p29"/>
          <p:cNvGraphicFramePr/>
          <p:nvPr/>
        </p:nvGraphicFramePr>
        <p:xfrm>
          <a:off x="838200" y="2028142"/>
          <a:ext cx="10693400" cy="3011225"/>
        </p:xfrm>
        <a:graphic>
          <a:graphicData uri="http://schemas.openxmlformats.org/drawingml/2006/table">
            <a:tbl>
              <a:tblPr firstRow="1" bandRow="1">
                <a:noFill/>
                <a:tableStyleId>{BFCCA8E5-04E4-4DB1-B5CC-07E0E728C676}</a:tableStyleId>
              </a:tblPr>
              <a:tblGrid>
                <a:gridCol w="1138375">
                  <a:extLst>
                    <a:ext uri="{9D8B030D-6E8A-4147-A177-3AD203B41FA5}">
                      <a16:colId xmlns:a16="http://schemas.microsoft.com/office/drawing/2014/main" val="20000"/>
                    </a:ext>
                  </a:extLst>
                </a:gridCol>
                <a:gridCol w="4208325">
                  <a:extLst>
                    <a:ext uri="{9D8B030D-6E8A-4147-A177-3AD203B41FA5}">
                      <a16:colId xmlns:a16="http://schemas.microsoft.com/office/drawing/2014/main" val="20001"/>
                    </a:ext>
                  </a:extLst>
                </a:gridCol>
                <a:gridCol w="2314025">
                  <a:extLst>
                    <a:ext uri="{9D8B030D-6E8A-4147-A177-3AD203B41FA5}">
                      <a16:colId xmlns:a16="http://schemas.microsoft.com/office/drawing/2014/main" val="20002"/>
                    </a:ext>
                  </a:extLst>
                </a:gridCol>
                <a:gridCol w="3032675">
                  <a:extLst>
                    <a:ext uri="{9D8B030D-6E8A-4147-A177-3AD203B41FA5}">
                      <a16:colId xmlns:a16="http://schemas.microsoft.com/office/drawing/2014/main" val="20003"/>
                    </a:ext>
                  </a:extLst>
                </a:gridCol>
              </a:tblGrid>
              <a:tr h="430175">
                <a:tc>
                  <a:txBody>
                    <a:bodyPr/>
                    <a:lstStyle/>
                    <a:p>
                      <a:pPr marL="0" marR="0" lvl="0" indent="0" algn="l" rtl="0">
                        <a:spcBef>
                          <a:spcPts val="0"/>
                        </a:spcBef>
                        <a:spcAft>
                          <a:spcPts val="0"/>
                        </a:spcAft>
                        <a:buNone/>
                      </a:pPr>
                      <a:endParaRPr sz="2200">
                        <a:solidFill>
                          <a:schemeClr val="lt1"/>
                        </a:solidFill>
                      </a:endParaRPr>
                    </a:p>
                  </a:txBody>
                  <a:tcPr marL="91450" marR="91450" marT="45725" marB="45725">
                    <a:solidFill>
                      <a:schemeClr val="lt1"/>
                    </a:solidFill>
                  </a:tcPr>
                </a:tc>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ctr" rtl="0">
                        <a:spcBef>
                          <a:spcPts val="0"/>
                        </a:spcBef>
                        <a:spcAft>
                          <a:spcPts val="0"/>
                        </a:spcAft>
                        <a:buNone/>
                      </a:pPr>
                      <a:r>
                        <a:rPr lang="en-US" sz="2200"/>
                        <a:t>Our site (yes)</a:t>
                      </a:r>
                      <a:endParaRPr/>
                    </a:p>
                  </a:txBody>
                  <a:tcPr marL="91450" marR="91450" marT="45725" marB="45725"/>
                </a:tc>
                <a:tc>
                  <a:txBody>
                    <a:bodyPr/>
                    <a:lstStyle/>
                    <a:p>
                      <a:pPr marL="0" marR="0" lvl="0" indent="0" algn="ctr" rtl="0">
                        <a:spcBef>
                          <a:spcPts val="0"/>
                        </a:spcBef>
                        <a:spcAft>
                          <a:spcPts val="0"/>
                        </a:spcAft>
                        <a:buNone/>
                      </a:pPr>
                      <a:r>
                        <a:rPr lang="en-US" sz="2200"/>
                        <a:t>Other similar sites</a:t>
                      </a:r>
                      <a:endParaRPr/>
                    </a:p>
                  </a:txBody>
                  <a:tcPr marL="91450" marR="91450" marT="45725" marB="45725"/>
                </a:tc>
                <a:extLst>
                  <a:ext uri="{0D108BD9-81ED-4DB2-BD59-A6C34878D82A}">
                    <a16:rowId xmlns:a16="http://schemas.microsoft.com/office/drawing/2014/main" val="10000"/>
                  </a:ext>
                </a:extLst>
              </a:tr>
              <a:tr h="430175">
                <a:tc>
                  <a:txBody>
                    <a:bodyPr/>
                    <a:lstStyle/>
                    <a:p>
                      <a:pPr marL="0" marR="0" lvl="0" indent="0" algn="l" rtl="0">
                        <a:spcBef>
                          <a:spcPts val="0"/>
                        </a:spcBef>
                        <a:spcAft>
                          <a:spcPts val="0"/>
                        </a:spcAft>
                        <a:buNone/>
                      </a:pPr>
                      <a:r>
                        <a:rPr lang="en-US" sz="2200" b="1"/>
                        <a:t>Type 1</a:t>
                      </a:r>
                      <a:endParaRPr/>
                    </a:p>
                  </a:txBody>
                  <a:tcPr marL="91450" marR="91450" marT="45725" marB="45725"/>
                </a:tc>
                <a:tc>
                  <a:txBody>
                    <a:bodyPr/>
                    <a:lstStyle/>
                    <a:p>
                      <a:pPr marL="0" marR="0" lvl="0" indent="0" algn="l" rtl="0">
                        <a:spcBef>
                          <a:spcPts val="0"/>
                        </a:spcBef>
                        <a:spcAft>
                          <a:spcPts val="0"/>
                        </a:spcAft>
                        <a:buNone/>
                      </a:pPr>
                      <a:r>
                        <a:rPr lang="en-US" sz="2200"/>
                        <a:t>Influenza – Last 12 months</a:t>
                      </a:r>
                      <a:endParaRPr/>
                    </a:p>
                  </a:txBody>
                  <a:tcPr marL="91450" marR="91450" marT="45725" marB="45725"/>
                </a:tc>
                <a:tc>
                  <a:txBody>
                    <a:bodyPr/>
                    <a:lstStyle/>
                    <a:p>
                      <a:pPr marL="0" marR="0" lvl="0" indent="0" algn="ctr" rtl="0">
                        <a:spcBef>
                          <a:spcPts val="0"/>
                        </a:spcBef>
                        <a:spcAft>
                          <a:spcPts val="0"/>
                        </a:spcAft>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1"/>
                  </a:ext>
                </a:extLst>
              </a:tr>
              <a:tr h="430175">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Pneumococcal - Up to date</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2"/>
                  </a:ext>
                </a:extLst>
              </a:tr>
              <a:tr h="430175">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COVID-19 – Last 6 months</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3"/>
                  </a:ext>
                </a:extLst>
              </a:tr>
              <a:tr h="430175">
                <a:tc>
                  <a:txBody>
                    <a:bodyPr/>
                    <a:lstStyle/>
                    <a:p>
                      <a:pPr marL="0" marR="0" lvl="0" indent="0" algn="l" rtl="0">
                        <a:lnSpc>
                          <a:spcPct val="100000"/>
                        </a:lnSpc>
                        <a:spcBef>
                          <a:spcPts val="0"/>
                        </a:spcBef>
                        <a:spcAft>
                          <a:spcPts val="0"/>
                        </a:spcAft>
                        <a:buClr>
                          <a:schemeClr val="dk1"/>
                        </a:buClr>
                        <a:buSzPts val="2200"/>
                        <a:buFont typeface="Calibri"/>
                        <a:buNone/>
                      </a:pPr>
                      <a:r>
                        <a:rPr lang="en-US" sz="2200" b="1"/>
                        <a:t>Type 2</a:t>
                      </a:r>
                      <a:endParaRPr/>
                    </a:p>
                  </a:txBody>
                  <a:tcPr marL="91450" marR="91450" marT="45725" marB="45725"/>
                </a:tc>
                <a:tc>
                  <a:txBody>
                    <a:bodyPr/>
                    <a:lstStyle/>
                    <a:p>
                      <a:pPr marL="0" marR="0" lvl="0" indent="0" algn="l" rtl="0">
                        <a:spcBef>
                          <a:spcPts val="0"/>
                        </a:spcBef>
                        <a:spcAft>
                          <a:spcPts val="0"/>
                        </a:spcAft>
                        <a:buNone/>
                      </a:pPr>
                      <a:r>
                        <a:rPr lang="en-US" sz="2200"/>
                        <a:t>Influenza – Last 12 months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4"/>
                  </a:ext>
                </a:extLst>
              </a:tr>
              <a:tr h="430175">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Pneumococcal – Up to date</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5"/>
                  </a:ext>
                </a:extLst>
              </a:tr>
              <a:tr h="430175">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l" rtl="0">
                        <a:spcBef>
                          <a:spcPts val="0"/>
                        </a:spcBef>
                        <a:spcAft>
                          <a:spcPts val="0"/>
                        </a:spcAft>
                        <a:buNone/>
                      </a:pPr>
                      <a:r>
                        <a:rPr lang="en-US" sz="2200"/>
                        <a:t>COVID-19 – Last 6 months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6"/>
                  </a:ext>
                </a:extLst>
              </a:tr>
            </a:tbl>
          </a:graphicData>
        </a:graphic>
      </p:graphicFrame>
      <p:pic>
        <p:nvPicPr>
          <p:cNvPr id="397" name="Google Shape;397;p29"/>
          <p:cNvPicPr preferRelativeResize="0"/>
          <p:nvPr/>
        </p:nvPicPr>
        <p:blipFill rotWithShape="1">
          <a:blip r:embed="rId3">
            <a:alphaModFix/>
          </a:blip>
          <a:srcRect/>
          <a:stretch/>
        </p:blipFill>
        <p:spPr>
          <a:xfrm>
            <a:off x="3761190" y="826953"/>
            <a:ext cx="761777" cy="723688"/>
          </a:xfrm>
          <a:prstGeom prst="rect">
            <a:avLst/>
          </a:prstGeom>
          <a:noFill/>
          <a:ln>
            <a:noFill/>
          </a:ln>
        </p:spPr>
      </p:pic>
      <p:sp>
        <p:nvSpPr>
          <p:cNvPr id="398" name="Google Shape;398;p29"/>
          <p:cNvSpPr txBox="1"/>
          <p:nvPr/>
        </p:nvSpPr>
        <p:spPr>
          <a:xfrm>
            <a:off x="4904400" y="5860825"/>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38 of the site report</a:t>
            </a:r>
            <a:endParaRPr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124691" y="247649"/>
            <a:ext cx="1906332"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202</a:t>
            </a:r>
            <a:r>
              <a:rPr lang="en-US" sz="2800">
                <a:solidFill>
                  <a:srgbClr val="2F5496"/>
                </a:solidFill>
              </a:rPr>
              <a:t>5</a:t>
            </a:r>
            <a:endParaRPr/>
          </a:p>
        </p:txBody>
      </p:sp>
      <p:sp>
        <p:nvSpPr>
          <p:cNvPr id="109" name="Google Shape;109;p3"/>
          <p:cNvSpPr txBox="1">
            <a:spLocks noGrp="1"/>
          </p:cNvSpPr>
          <p:nvPr>
            <p:ph type="body" idx="1"/>
          </p:nvPr>
        </p:nvSpPr>
        <p:spPr>
          <a:xfrm>
            <a:off x="753397" y="1834076"/>
            <a:ext cx="10685206" cy="4454012"/>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US" dirty="0"/>
              <a:t>This slide deck is intended for you to share ADCQR 2025 site report results with your team and to identify areas for Quality Improvement.</a:t>
            </a:r>
            <a:endParaRPr dirty="0"/>
          </a:p>
          <a:p>
            <a:pPr marL="228600" lvl="0" indent="-228600" algn="l" rtl="0">
              <a:lnSpc>
                <a:spcPct val="90000"/>
              </a:lnSpc>
              <a:spcBef>
                <a:spcPts val="1000"/>
              </a:spcBef>
              <a:spcAft>
                <a:spcPts val="0"/>
              </a:spcAft>
              <a:buClr>
                <a:schemeClr val="dk1"/>
              </a:buClr>
              <a:buSzPct val="100000"/>
              <a:buChar char="•"/>
            </a:pPr>
            <a:r>
              <a:rPr lang="en-US" dirty="0"/>
              <a:t>It covers the same process and outcome measures as your ADCQR 2025 Site Report.</a:t>
            </a:r>
            <a:endParaRPr dirty="0"/>
          </a:p>
          <a:p>
            <a:pPr marL="228600" lvl="0" indent="-228600" algn="l" rtl="0">
              <a:lnSpc>
                <a:spcPct val="90000"/>
              </a:lnSpc>
              <a:spcBef>
                <a:spcPts val="1000"/>
              </a:spcBef>
              <a:spcAft>
                <a:spcPts val="0"/>
              </a:spcAft>
              <a:buClr>
                <a:schemeClr val="dk1"/>
              </a:buClr>
              <a:buSzPct val="100000"/>
              <a:buChar char="•"/>
            </a:pPr>
            <a:r>
              <a:rPr lang="en-US" i="1" dirty="0">
                <a:solidFill>
                  <a:srgbClr val="0070C0"/>
                </a:solidFill>
              </a:rPr>
              <a:t>This interactive template has been partially populated. You may not need all these slides – please remove any slide you don’t need. Feel free to add others as you need, or to delete rows in tables that you don’t have data for.</a:t>
            </a:r>
            <a:endParaRPr i="1" dirty="0">
              <a:solidFill>
                <a:srgbClr val="0070C0"/>
              </a:solidFill>
            </a:endParaRPr>
          </a:p>
          <a:p>
            <a:pPr marL="228600" lvl="0" indent="-228600" algn="l" rtl="0">
              <a:lnSpc>
                <a:spcPct val="90000"/>
              </a:lnSpc>
              <a:spcBef>
                <a:spcPts val="1000"/>
              </a:spcBef>
              <a:spcAft>
                <a:spcPts val="0"/>
              </a:spcAft>
              <a:buClr>
                <a:schemeClr val="dk1"/>
              </a:buClr>
              <a:buSzPct val="100000"/>
              <a:buChar char="•"/>
            </a:pPr>
            <a:r>
              <a:rPr lang="en-US" dirty="0"/>
              <a:t>You will need to add the data from your site report to individual slides. We have added notes in red text to guide you with this process. For some slides, you may need to take a screenshot from your report and add this picture. </a:t>
            </a:r>
            <a:endParaRPr dirty="0"/>
          </a:p>
          <a:p>
            <a:pPr marL="228600" lvl="0" indent="-228600" algn="l" rtl="0">
              <a:lnSpc>
                <a:spcPct val="90000"/>
              </a:lnSpc>
              <a:spcBef>
                <a:spcPts val="1000"/>
              </a:spcBef>
              <a:spcAft>
                <a:spcPts val="0"/>
              </a:spcAft>
              <a:buClr>
                <a:schemeClr val="dk1"/>
              </a:buClr>
              <a:buSzPct val="100000"/>
              <a:buChar char="•"/>
            </a:pPr>
            <a:r>
              <a:rPr lang="en-US" dirty="0"/>
              <a:t>There are 2 slide options for lipid medications and missing data. If you are comfortable editing the associated Excel spreadsheet, use slides 14 &amp; 15. If not, use slide 13.</a:t>
            </a:r>
            <a:endParaRPr dirty="0"/>
          </a:p>
          <a:p>
            <a:pPr marL="228600" lvl="0" indent="-228600" algn="l" rtl="0">
              <a:lnSpc>
                <a:spcPct val="90000"/>
              </a:lnSpc>
              <a:spcBef>
                <a:spcPts val="1000"/>
              </a:spcBef>
              <a:spcAft>
                <a:spcPts val="0"/>
              </a:spcAft>
              <a:buClr>
                <a:schemeClr val="dk1"/>
              </a:buClr>
              <a:buSzPct val="100000"/>
              <a:buChar char="•"/>
            </a:pPr>
            <a:r>
              <a:rPr lang="en-US" dirty="0"/>
              <a:t>Delete this slide before presenting</a:t>
            </a:r>
            <a:endParaRPr dirty="0"/>
          </a:p>
        </p:txBody>
      </p:sp>
      <p:sp>
        <p:nvSpPr>
          <p:cNvPr id="110" name="Google Shape;110;p3"/>
          <p:cNvSpPr txBox="1"/>
          <p:nvPr/>
        </p:nvSpPr>
        <p:spPr>
          <a:xfrm>
            <a:off x="838200" y="872836"/>
            <a:ext cx="105156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F5496"/>
                </a:solidFill>
                <a:latin typeface="Calibri"/>
                <a:ea typeface="Calibri"/>
                <a:cs typeface="Calibri"/>
                <a:sym typeface="Calibri"/>
              </a:rPr>
              <a:t>I</a:t>
            </a:r>
            <a:r>
              <a:rPr lang="en-US" sz="4000" b="1">
                <a:solidFill>
                  <a:srgbClr val="2F5496"/>
                </a:solidFill>
                <a:latin typeface="Calibri"/>
                <a:ea typeface="Calibri"/>
                <a:cs typeface="Calibri"/>
                <a:sym typeface="Calibri"/>
              </a:rPr>
              <a:t>nstructions to populate the slides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0"/>
          <p:cNvSpPr txBox="1">
            <a:spLocks noGrp="1"/>
          </p:cNvSpPr>
          <p:nvPr>
            <p:ph type="title"/>
          </p:nvPr>
        </p:nvSpPr>
        <p:spPr>
          <a:xfrm>
            <a:off x="124691" y="119582"/>
            <a:ext cx="1525332" cy="2732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F5496"/>
              </a:buClr>
              <a:buSzPts val="2000"/>
              <a:buFont typeface="Calibri"/>
              <a:buNone/>
            </a:pPr>
            <a:r>
              <a:rPr lang="en-US" sz="2000">
                <a:solidFill>
                  <a:srgbClr val="2F5496"/>
                </a:solidFill>
                <a:latin typeface="Calibri"/>
                <a:ea typeface="Calibri"/>
                <a:cs typeface="Calibri"/>
                <a:sym typeface="Calibri"/>
              </a:rPr>
              <a:t>ADCQR </a:t>
            </a:r>
            <a:r>
              <a:rPr lang="en-US" sz="2000">
                <a:solidFill>
                  <a:srgbClr val="2F5496"/>
                </a:solidFill>
              </a:rPr>
              <a:t>2025</a:t>
            </a:r>
            <a:endParaRPr/>
          </a:p>
        </p:txBody>
      </p:sp>
      <p:sp>
        <p:nvSpPr>
          <p:cNvPr id="404" name="Google Shape;404;p30"/>
          <p:cNvSpPr txBox="1">
            <a:spLocks noGrp="1"/>
          </p:cNvSpPr>
          <p:nvPr>
            <p:ph type="body" idx="1"/>
          </p:nvPr>
        </p:nvSpPr>
        <p:spPr>
          <a:xfrm>
            <a:off x="838200" y="1825624"/>
            <a:ext cx="10515600" cy="463956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            </a:t>
            </a: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p:txBody>
      </p:sp>
      <p:sp>
        <p:nvSpPr>
          <p:cNvPr id="405" name="Google Shape;405;p30"/>
          <p:cNvSpPr txBox="1"/>
          <p:nvPr/>
        </p:nvSpPr>
        <p:spPr>
          <a:xfrm>
            <a:off x="887357" y="368889"/>
            <a:ext cx="10287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F5496"/>
                </a:solidFill>
                <a:latin typeface="Calibri"/>
                <a:ea typeface="Calibri"/>
                <a:cs typeface="Calibri"/>
                <a:sym typeface="Calibri"/>
              </a:rPr>
              <a:t>Health professional attendances in the last 12 months – Type 1 </a:t>
            </a:r>
            <a:endParaRPr/>
          </a:p>
        </p:txBody>
      </p:sp>
      <p:graphicFrame>
        <p:nvGraphicFramePr>
          <p:cNvPr id="406" name="Google Shape;406;p30"/>
          <p:cNvGraphicFramePr/>
          <p:nvPr/>
        </p:nvGraphicFramePr>
        <p:xfrm>
          <a:off x="838200" y="960540"/>
          <a:ext cx="10128725" cy="5151250"/>
        </p:xfrm>
        <a:graphic>
          <a:graphicData uri="http://schemas.openxmlformats.org/drawingml/2006/table">
            <a:tbl>
              <a:tblPr firstRow="1" bandRow="1">
                <a:noFill/>
                <a:tableStyleId>{BFCCA8E5-04E4-4DB1-B5CC-07E0E728C676}</a:tableStyleId>
              </a:tblPr>
              <a:tblGrid>
                <a:gridCol w="4681500">
                  <a:extLst>
                    <a:ext uri="{9D8B030D-6E8A-4147-A177-3AD203B41FA5}">
                      <a16:colId xmlns:a16="http://schemas.microsoft.com/office/drawing/2014/main" val="20000"/>
                    </a:ext>
                  </a:extLst>
                </a:gridCol>
                <a:gridCol w="2331825">
                  <a:extLst>
                    <a:ext uri="{9D8B030D-6E8A-4147-A177-3AD203B41FA5}">
                      <a16:colId xmlns:a16="http://schemas.microsoft.com/office/drawing/2014/main" val="20001"/>
                    </a:ext>
                  </a:extLst>
                </a:gridCol>
                <a:gridCol w="3115400">
                  <a:extLst>
                    <a:ext uri="{9D8B030D-6E8A-4147-A177-3AD203B41FA5}">
                      <a16:colId xmlns:a16="http://schemas.microsoft.com/office/drawing/2014/main" val="20002"/>
                    </a:ext>
                  </a:extLst>
                </a:gridCol>
              </a:tblGrid>
              <a:tr h="361700">
                <a:tc>
                  <a:txBody>
                    <a:bodyPr/>
                    <a:lstStyle/>
                    <a:p>
                      <a:pPr marL="0" marR="0" lvl="0" indent="0" algn="l" rtl="0">
                        <a:spcBef>
                          <a:spcPts val="0"/>
                        </a:spcBef>
                        <a:spcAft>
                          <a:spcPts val="0"/>
                        </a:spcAft>
                        <a:buNone/>
                      </a:pPr>
                      <a:endParaRPr sz="2000"/>
                    </a:p>
                  </a:txBody>
                  <a:tcPr marL="91450" marR="91450" marT="45725" marB="45725">
                    <a:solidFill>
                      <a:schemeClr val="lt1"/>
                    </a:solidFill>
                  </a:tcPr>
                </a:tc>
                <a:tc>
                  <a:txBody>
                    <a:bodyPr/>
                    <a:lstStyle/>
                    <a:p>
                      <a:pPr marL="0" marR="0" lvl="0" indent="0" algn="ctr" rtl="0">
                        <a:spcBef>
                          <a:spcPts val="0"/>
                        </a:spcBef>
                        <a:spcAft>
                          <a:spcPts val="0"/>
                        </a:spcAft>
                        <a:buNone/>
                      </a:pPr>
                      <a:r>
                        <a:rPr lang="en-US" sz="2000"/>
                        <a:t>Our site</a:t>
                      </a:r>
                      <a:endParaRPr/>
                    </a:p>
                  </a:txBody>
                  <a:tcPr marL="91450" marR="91450" marT="45725" marB="45725"/>
                </a:tc>
                <a:tc>
                  <a:txBody>
                    <a:bodyPr/>
                    <a:lstStyle/>
                    <a:p>
                      <a:pPr marL="0" marR="0" lvl="0" indent="0" algn="ctr" rtl="0">
                        <a:spcBef>
                          <a:spcPts val="0"/>
                        </a:spcBef>
                        <a:spcAft>
                          <a:spcPts val="0"/>
                        </a:spcAft>
                        <a:buNone/>
                      </a:pPr>
                      <a:r>
                        <a:rPr lang="en-US" sz="2000"/>
                        <a:t>Other similar sites</a:t>
                      </a:r>
                      <a:endParaRPr/>
                    </a:p>
                  </a:txBody>
                  <a:tcPr marL="91450" marR="91450" marT="45725" marB="45725"/>
                </a:tc>
                <a:extLst>
                  <a:ext uri="{0D108BD9-81ED-4DB2-BD59-A6C34878D82A}">
                    <a16:rowId xmlns:a16="http://schemas.microsoft.com/office/drawing/2014/main" val="10000"/>
                  </a:ext>
                </a:extLst>
              </a:tr>
              <a:tr h="361700">
                <a:tc>
                  <a:txBody>
                    <a:bodyPr/>
                    <a:lstStyle/>
                    <a:p>
                      <a:pPr marL="0" marR="0" lvl="0" indent="0" algn="l" rtl="0">
                        <a:spcBef>
                          <a:spcPts val="0"/>
                        </a:spcBef>
                        <a:spcAft>
                          <a:spcPts val="0"/>
                        </a:spcAft>
                        <a:buNone/>
                      </a:pPr>
                      <a:r>
                        <a:rPr lang="en-US" sz="2000"/>
                        <a:t>Endocrinologist</a:t>
                      </a:r>
                      <a:endParaRPr/>
                    </a:p>
                  </a:txBody>
                  <a:tcPr marL="91450" marR="91450" marT="45725" marB="45725"/>
                </a:tc>
                <a:tc>
                  <a:txBody>
                    <a:bodyPr/>
                    <a:lstStyle/>
                    <a:p>
                      <a:pPr marL="0" marR="0" lvl="0" indent="0" algn="ctr" rtl="0">
                        <a:spcBef>
                          <a:spcPts val="0"/>
                        </a:spcBef>
                        <a:spcAft>
                          <a:spcPts val="0"/>
                        </a:spcAft>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01"/>
                  </a:ext>
                </a:extLst>
              </a:tr>
              <a:tr h="361700">
                <a:tc>
                  <a:txBody>
                    <a:bodyPr/>
                    <a:lstStyle/>
                    <a:p>
                      <a:pPr marL="0" marR="0" lvl="0" indent="0" algn="l" rtl="0">
                        <a:spcBef>
                          <a:spcPts val="0"/>
                        </a:spcBef>
                        <a:spcAft>
                          <a:spcPts val="0"/>
                        </a:spcAft>
                        <a:buNone/>
                      </a:pPr>
                      <a:r>
                        <a:rPr lang="en-US" sz="2000"/>
                        <a:t>Diabetes Educator/ Nurse Practitioner</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02"/>
                  </a:ext>
                </a:extLst>
              </a:tr>
              <a:tr h="361700">
                <a:tc>
                  <a:txBody>
                    <a:bodyPr/>
                    <a:lstStyle/>
                    <a:p>
                      <a:pPr marL="0" marR="0" lvl="0" indent="0" algn="l" rtl="0">
                        <a:spcBef>
                          <a:spcPts val="0"/>
                        </a:spcBef>
                        <a:spcAft>
                          <a:spcPts val="0"/>
                        </a:spcAft>
                        <a:buNone/>
                      </a:pPr>
                      <a:r>
                        <a:rPr lang="en-US" sz="2000"/>
                        <a:t>Dietitian</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03"/>
                  </a:ext>
                </a:extLst>
              </a:tr>
              <a:tr h="361700">
                <a:tc>
                  <a:txBody>
                    <a:bodyPr/>
                    <a:lstStyle/>
                    <a:p>
                      <a:pPr marL="0" marR="0" lvl="0" indent="0" algn="l" rtl="0">
                        <a:lnSpc>
                          <a:spcPct val="100000"/>
                        </a:lnSpc>
                        <a:spcBef>
                          <a:spcPts val="0"/>
                        </a:spcBef>
                        <a:spcAft>
                          <a:spcPts val="0"/>
                        </a:spcAft>
                        <a:buClr>
                          <a:schemeClr val="dk1"/>
                        </a:buClr>
                        <a:buSzPts val="2000"/>
                        <a:buFont typeface="Calibri"/>
                        <a:buNone/>
                      </a:pPr>
                      <a:r>
                        <a:rPr lang="en-US" sz="2000"/>
                        <a:t>Podiatrist</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04"/>
                  </a:ext>
                </a:extLst>
              </a:tr>
              <a:tr h="361700">
                <a:tc>
                  <a:txBody>
                    <a:bodyPr/>
                    <a:lstStyle/>
                    <a:p>
                      <a:pPr marL="0" marR="0" lvl="0" indent="0" algn="l" rtl="0">
                        <a:lnSpc>
                          <a:spcPct val="100000"/>
                        </a:lnSpc>
                        <a:spcBef>
                          <a:spcPts val="0"/>
                        </a:spcBef>
                        <a:spcAft>
                          <a:spcPts val="0"/>
                        </a:spcAft>
                        <a:buClr>
                          <a:schemeClr val="dk1"/>
                        </a:buClr>
                        <a:buSzPts val="2000"/>
                        <a:buFont typeface="Calibri"/>
                        <a:buNone/>
                      </a:pPr>
                      <a:r>
                        <a:rPr lang="en-US" sz="2000"/>
                        <a:t>Ophthalmologist</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05"/>
                  </a:ext>
                </a:extLst>
              </a:tr>
              <a:tr h="361700">
                <a:tc>
                  <a:txBody>
                    <a:bodyPr/>
                    <a:lstStyle/>
                    <a:p>
                      <a:pPr marL="0" marR="0" lvl="0" indent="0" algn="l" rtl="0">
                        <a:lnSpc>
                          <a:spcPct val="100000"/>
                        </a:lnSpc>
                        <a:spcBef>
                          <a:spcPts val="0"/>
                        </a:spcBef>
                        <a:spcAft>
                          <a:spcPts val="0"/>
                        </a:spcAft>
                        <a:buClr>
                          <a:schemeClr val="dk1"/>
                        </a:buClr>
                        <a:buSzPts val="2000"/>
                        <a:buFont typeface="Calibri"/>
                        <a:buNone/>
                      </a:pPr>
                      <a:r>
                        <a:rPr lang="en-US" sz="2000"/>
                        <a:t>Optometrist</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06"/>
                  </a:ext>
                </a:extLst>
              </a:tr>
              <a:tr h="361700">
                <a:tc>
                  <a:txBody>
                    <a:bodyPr/>
                    <a:lstStyle/>
                    <a:p>
                      <a:pPr marL="0" marR="0" lvl="0" indent="0" algn="l" rtl="0">
                        <a:lnSpc>
                          <a:spcPct val="100000"/>
                        </a:lnSpc>
                        <a:spcBef>
                          <a:spcPts val="0"/>
                        </a:spcBef>
                        <a:spcAft>
                          <a:spcPts val="0"/>
                        </a:spcAft>
                        <a:buClr>
                          <a:schemeClr val="dk1"/>
                        </a:buClr>
                        <a:buSzPts val="2000"/>
                        <a:buFont typeface="Calibri"/>
                        <a:buNone/>
                      </a:pPr>
                      <a:r>
                        <a:rPr lang="en-US" sz="2000"/>
                        <a:t>Psychologist/ Psychiatrist</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07"/>
                  </a:ext>
                </a:extLst>
              </a:tr>
              <a:tr h="361700">
                <a:tc>
                  <a:txBody>
                    <a:bodyPr/>
                    <a:lstStyle/>
                    <a:p>
                      <a:pPr marL="0" marR="0" lvl="0" indent="0" algn="l" rtl="0">
                        <a:lnSpc>
                          <a:spcPct val="100000"/>
                        </a:lnSpc>
                        <a:spcBef>
                          <a:spcPts val="0"/>
                        </a:spcBef>
                        <a:spcAft>
                          <a:spcPts val="0"/>
                        </a:spcAft>
                        <a:buClr>
                          <a:schemeClr val="dk1"/>
                        </a:buClr>
                        <a:buSzPts val="2000"/>
                        <a:buFont typeface="Calibri"/>
                        <a:buNone/>
                      </a:pPr>
                      <a:r>
                        <a:rPr lang="en-US" sz="2000"/>
                        <a:t>Social worker</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08"/>
                  </a:ext>
                </a:extLst>
              </a:tr>
              <a:tr h="361700">
                <a:tc>
                  <a:txBody>
                    <a:bodyPr/>
                    <a:lstStyle/>
                    <a:p>
                      <a:pPr marL="0" marR="0" lvl="0" indent="0" algn="l" rtl="0">
                        <a:lnSpc>
                          <a:spcPct val="100000"/>
                        </a:lnSpc>
                        <a:spcBef>
                          <a:spcPts val="0"/>
                        </a:spcBef>
                        <a:spcAft>
                          <a:spcPts val="0"/>
                        </a:spcAft>
                        <a:buClr>
                          <a:schemeClr val="dk1"/>
                        </a:buClr>
                        <a:buSzPts val="2000"/>
                        <a:buFont typeface="Calibri"/>
                        <a:buNone/>
                      </a:pPr>
                      <a:r>
                        <a:rPr lang="en-US" sz="2000"/>
                        <a:t>Dentist</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09"/>
                  </a:ext>
                </a:extLst>
              </a:tr>
              <a:tr h="361700">
                <a:tc>
                  <a:txBody>
                    <a:bodyPr/>
                    <a:lstStyle/>
                    <a:p>
                      <a:pPr marL="0" marR="0" lvl="0" indent="0" algn="l" rtl="0">
                        <a:lnSpc>
                          <a:spcPct val="100000"/>
                        </a:lnSpc>
                        <a:spcBef>
                          <a:spcPts val="0"/>
                        </a:spcBef>
                        <a:spcAft>
                          <a:spcPts val="0"/>
                        </a:spcAft>
                        <a:buClr>
                          <a:schemeClr val="dk1"/>
                        </a:buClr>
                        <a:buSzPts val="2000"/>
                        <a:buFont typeface="Calibri"/>
                        <a:buNone/>
                      </a:pPr>
                      <a:r>
                        <a:rPr lang="en-US" sz="2000"/>
                        <a:t>Exercise physiologist/ Physiotherapist</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10"/>
                  </a:ext>
                </a:extLst>
              </a:tr>
              <a:tr h="361700">
                <a:tc>
                  <a:txBody>
                    <a:bodyPr/>
                    <a:lstStyle/>
                    <a:p>
                      <a:pPr marL="0" marR="0" lvl="0" indent="0" algn="l" rtl="0">
                        <a:lnSpc>
                          <a:spcPct val="100000"/>
                        </a:lnSpc>
                        <a:spcBef>
                          <a:spcPts val="0"/>
                        </a:spcBef>
                        <a:spcAft>
                          <a:spcPts val="0"/>
                        </a:spcAft>
                        <a:buClr>
                          <a:schemeClr val="dk1"/>
                        </a:buClr>
                        <a:buSzPts val="2000"/>
                        <a:buFont typeface="Calibri"/>
                        <a:buNone/>
                      </a:pPr>
                      <a:r>
                        <a:rPr lang="en-US" sz="2000"/>
                        <a:t>Ambulance</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11"/>
                  </a:ext>
                </a:extLst>
              </a:tr>
              <a:tr h="361700">
                <a:tc>
                  <a:txBody>
                    <a:bodyPr/>
                    <a:lstStyle/>
                    <a:p>
                      <a:pPr marL="0" marR="0" lvl="0" indent="0" algn="l" rtl="0">
                        <a:lnSpc>
                          <a:spcPct val="100000"/>
                        </a:lnSpc>
                        <a:spcBef>
                          <a:spcPts val="0"/>
                        </a:spcBef>
                        <a:spcAft>
                          <a:spcPts val="0"/>
                        </a:spcAft>
                        <a:buClr>
                          <a:schemeClr val="dk1"/>
                        </a:buClr>
                        <a:buSzPts val="2000"/>
                        <a:buFont typeface="Calibri"/>
                        <a:buNone/>
                      </a:pPr>
                      <a:r>
                        <a:rPr lang="en-US" sz="2000"/>
                        <a:t>Emergency Department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12"/>
                  </a:ext>
                </a:extLst>
              </a:tr>
            </a:tbl>
          </a:graphicData>
        </a:graphic>
      </p:graphicFrame>
      <p:pic>
        <p:nvPicPr>
          <p:cNvPr id="407" name="Google Shape;407;p30"/>
          <p:cNvPicPr preferRelativeResize="0"/>
          <p:nvPr/>
        </p:nvPicPr>
        <p:blipFill rotWithShape="1">
          <a:blip r:embed="rId3">
            <a:alphaModFix/>
          </a:blip>
          <a:srcRect/>
          <a:stretch/>
        </p:blipFill>
        <p:spPr>
          <a:xfrm>
            <a:off x="10359485" y="431603"/>
            <a:ext cx="607453" cy="460506"/>
          </a:xfrm>
          <a:prstGeom prst="rect">
            <a:avLst/>
          </a:prstGeom>
          <a:noFill/>
          <a:ln>
            <a:noFill/>
          </a:ln>
        </p:spPr>
      </p:pic>
      <p:sp>
        <p:nvSpPr>
          <p:cNvPr id="408" name="Google Shape;408;p30"/>
          <p:cNvSpPr txBox="1"/>
          <p:nvPr/>
        </p:nvSpPr>
        <p:spPr>
          <a:xfrm>
            <a:off x="4726863" y="6179900"/>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39 of the site report</a:t>
            </a:r>
            <a:endParaRPr dirty="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1"/>
          <p:cNvSpPr txBox="1">
            <a:spLocks noGrp="1"/>
          </p:cNvSpPr>
          <p:nvPr>
            <p:ph type="title"/>
          </p:nvPr>
        </p:nvSpPr>
        <p:spPr>
          <a:xfrm>
            <a:off x="124691" y="119582"/>
            <a:ext cx="1525332" cy="2732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F5496"/>
              </a:buClr>
              <a:buSzPts val="2000"/>
              <a:buFont typeface="Calibri"/>
              <a:buNone/>
            </a:pPr>
            <a:r>
              <a:rPr lang="en-US" sz="2000">
                <a:solidFill>
                  <a:srgbClr val="2F5496"/>
                </a:solidFill>
                <a:latin typeface="Calibri"/>
                <a:ea typeface="Calibri"/>
                <a:cs typeface="Calibri"/>
                <a:sym typeface="Calibri"/>
              </a:rPr>
              <a:t>ADCQR </a:t>
            </a:r>
            <a:r>
              <a:rPr lang="en-US" sz="2000">
                <a:solidFill>
                  <a:srgbClr val="2F5496"/>
                </a:solidFill>
              </a:rPr>
              <a:t>2025</a:t>
            </a:r>
            <a:endParaRPr/>
          </a:p>
        </p:txBody>
      </p:sp>
      <p:sp>
        <p:nvSpPr>
          <p:cNvPr id="414" name="Google Shape;414;p31"/>
          <p:cNvSpPr txBox="1">
            <a:spLocks noGrp="1"/>
          </p:cNvSpPr>
          <p:nvPr>
            <p:ph type="body" idx="1"/>
          </p:nvPr>
        </p:nvSpPr>
        <p:spPr>
          <a:xfrm>
            <a:off x="838200" y="1825624"/>
            <a:ext cx="10515600" cy="463956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            </a:t>
            </a: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p:txBody>
      </p:sp>
      <p:sp>
        <p:nvSpPr>
          <p:cNvPr id="415" name="Google Shape;415;p31"/>
          <p:cNvSpPr txBox="1"/>
          <p:nvPr/>
        </p:nvSpPr>
        <p:spPr>
          <a:xfrm>
            <a:off x="1066800" y="368889"/>
            <a:ext cx="10287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F5496"/>
                </a:solidFill>
                <a:latin typeface="Calibri"/>
                <a:ea typeface="Calibri"/>
                <a:cs typeface="Calibri"/>
                <a:sym typeface="Calibri"/>
              </a:rPr>
              <a:t>Health professional attendances in the last 12 months – Type 2 </a:t>
            </a:r>
            <a:endParaRPr/>
          </a:p>
        </p:txBody>
      </p:sp>
      <p:graphicFrame>
        <p:nvGraphicFramePr>
          <p:cNvPr id="416" name="Google Shape;416;p31"/>
          <p:cNvGraphicFramePr/>
          <p:nvPr/>
        </p:nvGraphicFramePr>
        <p:xfrm>
          <a:off x="634700" y="927990"/>
          <a:ext cx="10128725" cy="5151250"/>
        </p:xfrm>
        <a:graphic>
          <a:graphicData uri="http://schemas.openxmlformats.org/drawingml/2006/table">
            <a:tbl>
              <a:tblPr firstRow="1" bandRow="1">
                <a:noFill/>
                <a:tableStyleId>{BFCCA8E5-04E4-4DB1-B5CC-07E0E728C676}</a:tableStyleId>
              </a:tblPr>
              <a:tblGrid>
                <a:gridCol w="4681500">
                  <a:extLst>
                    <a:ext uri="{9D8B030D-6E8A-4147-A177-3AD203B41FA5}">
                      <a16:colId xmlns:a16="http://schemas.microsoft.com/office/drawing/2014/main" val="20000"/>
                    </a:ext>
                  </a:extLst>
                </a:gridCol>
                <a:gridCol w="2331825">
                  <a:extLst>
                    <a:ext uri="{9D8B030D-6E8A-4147-A177-3AD203B41FA5}">
                      <a16:colId xmlns:a16="http://schemas.microsoft.com/office/drawing/2014/main" val="20001"/>
                    </a:ext>
                  </a:extLst>
                </a:gridCol>
                <a:gridCol w="3115400">
                  <a:extLst>
                    <a:ext uri="{9D8B030D-6E8A-4147-A177-3AD203B41FA5}">
                      <a16:colId xmlns:a16="http://schemas.microsoft.com/office/drawing/2014/main" val="20002"/>
                    </a:ext>
                  </a:extLst>
                </a:gridCol>
              </a:tblGrid>
              <a:tr h="361700">
                <a:tc>
                  <a:txBody>
                    <a:bodyPr/>
                    <a:lstStyle/>
                    <a:p>
                      <a:pPr marL="0" marR="0" lvl="0" indent="0" algn="l" rtl="0">
                        <a:spcBef>
                          <a:spcPts val="0"/>
                        </a:spcBef>
                        <a:spcAft>
                          <a:spcPts val="0"/>
                        </a:spcAft>
                        <a:buNone/>
                      </a:pPr>
                      <a:endParaRPr sz="2000"/>
                    </a:p>
                  </a:txBody>
                  <a:tcPr marL="91450" marR="91450" marT="45725" marB="45725">
                    <a:solidFill>
                      <a:schemeClr val="lt1"/>
                    </a:solidFill>
                  </a:tcPr>
                </a:tc>
                <a:tc>
                  <a:txBody>
                    <a:bodyPr/>
                    <a:lstStyle/>
                    <a:p>
                      <a:pPr marL="0" marR="0" lvl="0" indent="0" algn="ctr" rtl="0">
                        <a:spcBef>
                          <a:spcPts val="0"/>
                        </a:spcBef>
                        <a:spcAft>
                          <a:spcPts val="0"/>
                        </a:spcAft>
                        <a:buNone/>
                      </a:pPr>
                      <a:r>
                        <a:rPr lang="en-US" sz="2000"/>
                        <a:t>Our site</a:t>
                      </a:r>
                      <a:endParaRPr/>
                    </a:p>
                  </a:txBody>
                  <a:tcPr marL="91450" marR="91450" marT="45725" marB="45725"/>
                </a:tc>
                <a:tc>
                  <a:txBody>
                    <a:bodyPr/>
                    <a:lstStyle/>
                    <a:p>
                      <a:pPr marL="0" marR="0" lvl="0" indent="0" algn="ctr" rtl="0">
                        <a:spcBef>
                          <a:spcPts val="0"/>
                        </a:spcBef>
                        <a:spcAft>
                          <a:spcPts val="0"/>
                        </a:spcAft>
                        <a:buNone/>
                      </a:pPr>
                      <a:r>
                        <a:rPr lang="en-US" sz="2000"/>
                        <a:t>Other similar sites</a:t>
                      </a:r>
                      <a:endParaRPr/>
                    </a:p>
                  </a:txBody>
                  <a:tcPr marL="91450" marR="91450" marT="45725" marB="45725"/>
                </a:tc>
                <a:extLst>
                  <a:ext uri="{0D108BD9-81ED-4DB2-BD59-A6C34878D82A}">
                    <a16:rowId xmlns:a16="http://schemas.microsoft.com/office/drawing/2014/main" val="10000"/>
                  </a:ext>
                </a:extLst>
              </a:tr>
              <a:tr h="361700">
                <a:tc>
                  <a:txBody>
                    <a:bodyPr/>
                    <a:lstStyle/>
                    <a:p>
                      <a:pPr marL="0" marR="0" lvl="0" indent="0" algn="l" rtl="0">
                        <a:spcBef>
                          <a:spcPts val="0"/>
                        </a:spcBef>
                        <a:spcAft>
                          <a:spcPts val="0"/>
                        </a:spcAft>
                        <a:buNone/>
                      </a:pPr>
                      <a:r>
                        <a:rPr lang="en-US" sz="2000"/>
                        <a:t>Endocrinologist</a:t>
                      </a:r>
                      <a:endParaRPr/>
                    </a:p>
                  </a:txBody>
                  <a:tcPr marL="91450" marR="91450" marT="45725" marB="45725"/>
                </a:tc>
                <a:tc>
                  <a:txBody>
                    <a:bodyPr/>
                    <a:lstStyle/>
                    <a:p>
                      <a:pPr marL="0" marR="0" lvl="0" indent="0" algn="ctr" rtl="0">
                        <a:spcBef>
                          <a:spcPts val="0"/>
                        </a:spcBef>
                        <a:spcAft>
                          <a:spcPts val="0"/>
                        </a:spcAft>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01"/>
                  </a:ext>
                </a:extLst>
              </a:tr>
              <a:tr h="361700">
                <a:tc>
                  <a:txBody>
                    <a:bodyPr/>
                    <a:lstStyle/>
                    <a:p>
                      <a:pPr marL="0" marR="0" lvl="0" indent="0" algn="l" rtl="0">
                        <a:spcBef>
                          <a:spcPts val="0"/>
                        </a:spcBef>
                        <a:spcAft>
                          <a:spcPts val="0"/>
                        </a:spcAft>
                        <a:buNone/>
                      </a:pPr>
                      <a:r>
                        <a:rPr lang="en-US" sz="2000"/>
                        <a:t>Diabetes Educator/ Nurse Practitioner</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02"/>
                  </a:ext>
                </a:extLst>
              </a:tr>
              <a:tr h="361700">
                <a:tc>
                  <a:txBody>
                    <a:bodyPr/>
                    <a:lstStyle/>
                    <a:p>
                      <a:pPr marL="0" marR="0" lvl="0" indent="0" algn="l" rtl="0">
                        <a:spcBef>
                          <a:spcPts val="0"/>
                        </a:spcBef>
                        <a:spcAft>
                          <a:spcPts val="0"/>
                        </a:spcAft>
                        <a:buNone/>
                      </a:pPr>
                      <a:r>
                        <a:rPr lang="en-US" sz="2000"/>
                        <a:t>Dietitian</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03"/>
                  </a:ext>
                </a:extLst>
              </a:tr>
              <a:tr h="361700">
                <a:tc>
                  <a:txBody>
                    <a:bodyPr/>
                    <a:lstStyle/>
                    <a:p>
                      <a:pPr marL="0" marR="0" lvl="0" indent="0" algn="l" rtl="0">
                        <a:lnSpc>
                          <a:spcPct val="100000"/>
                        </a:lnSpc>
                        <a:spcBef>
                          <a:spcPts val="0"/>
                        </a:spcBef>
                        <a:spcAft>
                          <a:spcPts val="0"/>
                        </a:spcAft>
                        <a:buClr>
                          <a:schemeClr val="dk1"/>
                        </a:buClr>
                        <a:buSzPts val="2000"/>
                        <a:buFont typeface="Calibri"/>
                        <a:buNone/>
                      </a:pPr>
                      <a:r>
                        <a:rPr lang="en-US" sz="2000"/>
                        <a:t>Podiatrist</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04"/>
                  </a:ext>
                </a:extLst>
              </a:tr>
              <a:tr h="361700">
                <a:tc>
                  <a:txBody>
                    <a:bodyPr/>
                    <a:lstStyle/>
                    <a:p>
                      <a:pPr marL="0" marR="0" lvl="0" indent="0" algn="l" rtl="0">
                        <a:lnSpc>
                          <a:spcPct val="100000"/>
                        </a:lnSpc>
                        <a:spcBef>
                          <a:spcPts val="0"/>
                        </a:spcBef>
                        <a:spcAft>
                          <a:spcPts val="0"/>
                        </a:spcAft>
                        <a:buClr>
                          <a:schemeClr val="dk1"/>
                        </a:buClr>
                        <a:buSzPts val="2000"/>
                        <a:buFont typeface="Calibri"/>
                        <a:buNone/>
                      </a:pPr>
                      <a:r>
                        <a:rPr lang="en-US" sz="2000"/>
                        <a:t>Ophthalmologist</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05"/>
                  </a:ext>
                </a:extLst>
              </a:tr>
              <a:tr h="361700">
                <a:tc>
                  <a:txBody>
                    <a:bodyPr/>
                    <a:lstStyle/>
                    <a:p>
                      <a:pPr marL="0" marR="0" lvl="0" indent="0" algn="l" rtl="0">
                        <a:lnSpc>
                          <a:spcPct val="100000"/>
                        </a:lnSpc>
                        <a:spcBef>
                          <a:spcPts val="0"/>
                        </a:spcBef>
                        <a:spcAft>
                          <a:spcPts val="0"/>
                        </a:spcAft>
                        <a:buClr>
                          <a:schemeClr val="dk1"/>
                        </a:buClr>
                        <a:buSzPts val="2000"/>
                        <a:buFont typeface="Calibri"/>
                        <a:buNone/>
                      </a:pPr>
                      <a:r>
                        <a:rPr lang="en-US" sz="2000"/>
                        <a:t>Optometrist</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06"/>
                  </a:ext>
                </a:extLst>
              </a:tr>
              <a:tr h="361700">
                <a:tc>
                  <a:txBody>
                    <a:bodyPr/>
                    <a:lstStyle/>
                    <a:p>
                      <a:pPr marL="0" marR="0" lvl="0" indent="0" algn="l" rtl="0">
                        <a:lnSpc>
                          <a:spcPct val="100000"/>
                        </a:lnSpc>
                        <a:spcBef>
                          <a:spcPts val="0"/>
                        </a:spcBef>
                        <a:spcAft>
                          <a:spcPts val="0"/>
                        </a:spcAft>
                        <a:buClr>
                          <a:schemeClr val="dk1"/>
                        </a:buClr>
                        <a:buSzPts val="2000"/>
                        <a:buFont typeface="Calibri"/>
                        <a:buNone/>
                      </a:pPr>
                      <a:r>
                        <a:rPr lang="en-US" sz="2000"/>
                        <a:t>Psychologist/ Psychiatrist</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07"/>
                  </a:ext>
                </a:extLst>
              </a:tr>
              <a:tr h="361700">
                <a:tc>
                  <a:txBody>
                    <a:bodyPr/>
                    <a:lstStyle/>
                    <a:p>
                      <a:pPr marL="0" marR="0" lvl="0" indent="0" algn="l" rtl="0">
                        <a:lnSpc>
                          <a:spcPct val="100000"/>
                        </a:lnSpc>
                        <a:spcBef>
                          <a:spcPts val="0"/>
                        </a:spcBef>
                        <a:spcAft>
                          <a:spcPts val="0"/>
                        </a:spcAft>
                        <a:buClr>
                          <a:schemeClr val="dk1"/>
                        </a:buClr>
                        <a:buSzPts val="2000"/>
                        <a:buFont typeface="Calibri"/>
                        <a:buNone/>
                      </a:pPr>
                      <a:r>
                        <a:rPr lang="en-US" sz="2000"/>
                        <a:t>Social worker</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08"/>
                  </a:ext>
                </a:extLst>
              </a:tr>
              <a:tr h="361700">
                <a:tc>
                  <a:txBody>
                    <a:bodyPr/>
                    <a:lstStyle/>
                    <a:p>
                      <a:pPr marL="0" marR="0" lvl="0" indent="0" algn="l" rtl="0">
                        <a:lnSpc>
                          <a:spcPct val="100000"/>
                        </a:lnSpc>
                        <a:spcBef>
                          <a:spcPts val="0"/>
                        </a:spcBef>
                        <a:spcAft>
                          <a:spcPts val="0"/>
                        </a:spcAft>
                        <a:buClr>
                          <a:schemeClr val="dk1"/>
                        </a:buClr>
                        <a:buSzPts val="2000"/>
                        <a:buFont typeface="Calibri"/>
                        <a:buNone/>
                      </a:pPr>
                      <a:r>
                        <a:rPr lang="en-US" sz="2000"/>
                        <a:t>Dentist</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09"/>
                  </a:ext>
                </a:extLst>
              </a:tr>
              <a:tr h="361700">
                <a:tc>
                  <a:txBody>
                    <a:bodyPr/>
                    <a:lstStyle/>
                    <a:p>
                      <a:pPr marL="0" marR="0" lvl="0" indent="0" algn="l" rtl="0">
                        <a:lnSpc>
                          <a:spcPct val="100000"/>
                        </a:lnSpc>
                        <a:spcBef>
                          <a:spcPts val="0"/>
                        </a:spcBef>
                        <a:spcAft>
                          <a:spcPts val="0"/>
                        </a:spcAft>
                        <a:buClr>
                          <a:schemeClr val="dk1"/>
                        </a:buClr>
                        <a:buSzPts val="2000"/>
                        <a:buFont typeface="Calibri"/>
                        <a:buNone/>
                      </a:pPr>
                      <a:r>
                        <a:rPr lang="en-US" sz="2000"/>
                        <a:t>Exercise physiologist/ Physiotherapist</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10"/>
                  </a:ext>
                </a:extLst>
              </a:tr>
              <a:tr h="361700">
                <a:tc>
                  <a:txBody>
                    <a:bodyPr/>
                    <a:lstStyle/>
                    <a:p>
                      <a:pPr marL="0" marR="0" lvl="0" indent="0" algn="l" rtl="0">
                        <a:lnSpc>
                          <a:spcPct val="100000"/>
                        </a:lnSpc>
                        <a:spcBef>
                          <a:spcPts val="0"/>
                        </a:spcBef>
                        <a:spcAft>
                          <a:spcPts val="0"/>
                        </a:spcAft>
                        <a:buClr>
                          <a:schemeClr val="dk1"/>
                        </a:buClr>
                        <a:buSzPts val="2000"/>
                        <a:buFont typeface="Calibri"/>
                        <a:buNone/>
                      </a:pPr>
                      <a:r>
                        <a:rPr lang="en-US" sz="2000"/>
                        <a:t>Ambulance</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11"/>
                  </a:ext>
                </a:extLst>
              </a:tr>
              <a:tr h="361700">
                <a:tc>
                  <a:txBody>
                    <a:bodyPr/>
                    <a:lstStyle/>
                    <a:p>
                      <a:pPr marL="0" marR="0" lvl="0" indent="0" algn="l" rtl="0">
                        <a:lnSpc>
                          <a:spcPct val="100000"/>
                        </a:lnSpc>
                        <a:spcBef>
                          <a:spcPts val="0"/>
                        </a:spcBef>
                        <a:spcAft>
                          <a:spcPts val="0"/>
                        </a:spcAft>
                        <a:buClr>
                          <a:schemeClr val="dk1"/>
                        </a:buClr>
                        <a:buSzPts val="2000"/>
                        <a:buFont typeface="Calibri"/>
                        <a:buNone/>
                      </a:pPr>
                      <a:r>
                        <a:rPr lang="en-US" sz="2000"/>
                        <a:t>Emergency Department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Calibri"/>
                        <a:buNone/>
                      </a:pPr>
                      <a:r>
                        <a:rPr lang="en-US" sz="2000">
                          <a:solidFill>
                            <a:srgbClr val="FF0000"/>
                          </a:solidFill>
                        </a:rPr>
                        <a:t>Insert %</a:t>
                      </a:r>
                      <a:endParaRPr/>
                    </a:p>
                  </a:txBody>
                  <a:tcPr marL="91450" marR="91450" marT="45725" marB="45725"/>
                </a:tc>
                <a:extLst>
                  <a:ext uri="{0D108BD9-81ED-4DB2-BD59-A6C34878D82A}">
                    <a16:rowId xmlns:a16="http://schemas.microsoft.com/office/drawing/2014/main" val="10012"/>
                  </a:ext>
                </a:extLst>
              </a:tr>
            </a:tbl>
          </a:graphicData>
        </a:graphic>
      </p:graphicFrame>
      <p:pic>
        <p:nvPicPr>
          <p:cNvPr id="417" name="Google Shape;417;p31"/>
          <p:cNvPicPr preferRelativeResize="0"/>
          <p:nvPr/>
        </p:nvPicPr>
        <p:blipFill rotWithShape="1">
          <a:blip r:embed="rId3">
            <a:alphaModFix/>
          </a:blip>
          <a:srcRect/>
          <a:stretch/>
        </p:blipFill>
        <p:spPr>
          <a:xfrm>
            <a:off x="10517747" y="427299"/>
            <a:ext cx="607453" cy="460506"/>
          </a:xfrm>
          <a:prstGeom prst="rect">
            <a:avLst/>
          </a:prstGeom>
          <a:noFill/>
          <a:ln>
            <a:noFill/>
          </a:ln>
        </p:spPr>
      </p:pic>
      <p:sp>
        <p:nvSpPr>
          <p:cNvPr id="418" name="Google Shape;418;p31"/>
          <p:cNvSpPr txBox="1"/>
          <p:nvPr/>
        </p:nvSpPr>
        <p:spPr>
          <a:xfrm>
            <a:off x="4851525" y="6119100"/>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40 of the site report</a:t>
            </a:r>
            <a:endParaRPr dirty="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grpSp>
        <p:nvGrpSpPr>
          <p:cNvPr id="423" name="Google Shape;423;p32"/>
          <p:cNvGrpSpPr/>
          <p:nvPr/>
        </p:nvGrpSpPr>
        <p:grpSpPr>
          <a:xfrm>
            <a:off x="6412415" y="2376024"/>
            <a:ext cx="4778188" cy="3810602"/>
            <a:chOff x="6096000" y="3387205"/>
            <a:chExt cx="4461116" cy="3359364"/>
          </a:xfrm>
        </p:grpSpPr>
        <p:pic>
          <p:nvPicPr>
            <p:cNvPr id="424" name="Google Shape;424;p32"/>
            <p:cNvPicPr preferRelativeResize="0"/>
            <p:nvPr/>
          </p:nvPicPr>
          <p:blipFill rotWithShape="1">
            <a:blip r:embed="rId3">
              <a:alphaModFix/>
            </a:blip>
            <a:srcRect/>
            <a:stretch/>
          </p:blipFill>
          <p:spPr>
            <a:xfrm>
              <a:off x="6096000" y="3387205"/>
              <a:ext cx="4191000" cy="2495550"/>
            </a:xfrm>
            <a:prstGeom prst="rect">
              <a:avLst/>
            </a:prstGeom>
            <a:noFill/>
            <a:ln>
              <a:noFill/>
            </a:ln>
          </p:spPr>
        </p:pic>
        <p:pic>
          <p:nvPicPr>
            <p:cNvPr id="425" name="Google Shape;425;p32"/>
            <p:cNvPicPr preferRelativeResize="0"/>
            <p:nvPr/>
          </p:nvPicPr>
          <p:blipFill rotWithShape="1">
            <a:blip r:embed="rId4">
              <a:alphaModFix/>
            </a:blip>
            <a:srcRect/>
            <a:stretch/>
          </p:blipFill>
          <p:spPr>
            <a:xfrm>
              <a:off x="6096000" y="6115050"/>
              <a:ext cx="4461116" cy="631519"/>
            </a:xfrm>
            <a:prstGeom prst="rect">
              <a:avLst/>
            </a:prstGeom>
            <a:noFill/>
            <a:ln>
              <a:noFill/>
            </a:ln>
          </p:spPr>
        </p:pic>
      </p:grpSp>
      <p:sp>
        <p:nvSpPr>
          <p:cNvPr id="426" name="Google Shape;426;p32"/>
          <p:cNvSpPr txBox="1">
            <a:spLocks noGrp="1"/>
          </p:cNvSpPr>
          <p:nvPr>
            <p:ph type="title"/>
          </p:nvPr>
        </p:nvSpPr>
        <p:spPr>
          <a:xfrm>
            <a:off x="124690" y="247649"/>
            <a:ext cx="2275609"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a:t>
            </a:r>
            <a:r>
              <a:rPr lang="en-US" sz="2800">
                <a:solidFill>
                  <a:srgbClr val="2F5496"/>
                </a:solidFill>
              </a:rPr>
              <a:t>2025</a:t>
            </a:r>
            <a:endParaRPr/>
          </a:p>
        </p:txBody>
      </p:sp>
      <p:sp>
        <p:nvSpPr>
          <p:cNvPr id="427" name="Google Shape;427;p32"/>
          <p:cNvSpPr txBox="1">
            <a:spLocks noGrp="1"/>
          </p:cNvSpPr>
          <p:nvPr>
            <p:ph type="body" idx="1"/>
          </p:nvPr>
        </p:nvSpPr>
        <p:spPr>
          <a:xfrm>
            <a:off x="655147" y="1783827"/>
            <a:ext cx="10724225" cy="976543"/>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rgbClr val="2F5496"/>
              </a:buClr>
              <a:buSzPct val="100000"/>
              <a:buNone/>
            </a:pPr>
            <a:r>
              <a:rPr lang="en-US" sz="12800">
                <a:solidFill>
                  <a:srgbClr val="2F5496"/>
                </a:solidFill>
              </a:rPr>
              <a:t>Factors contributing to diet/nutrition management</a:t>
            </a:r>
            <a:endParaRPr/>
          </a:p>
          <a:p>
            <a:pPr marL="0" lvl="0" indent="0" algn="l" rtl="0">
              <a:lnSpc>
                <a:spcPct val="90000"/>
              </a:lnSpc>
              <a:spcBef>
                <a:spcPts val="1000"/>
              </a:spcBef>
              <a:spcAft>
                <a:spcPts val="0"/>
              </a:spcAft>
              <a:buClr>
                <a:schemeClr val="dk1"/>
              </a:buClr>
              <a:buSzPct val="100000"/>
              <a:buNone/>
            </a:pPr>
            <a:endParaRPr sz="3900">
              <a:solidFill>
                <a:srgbClr val="2F5496"/>
              </a:solidFill>
            </a:endParaRPr>
          </a:p>
          <a:p>
            <a:pPr marL="0" lvl="0" indent="0" algn="l" rtl="0">
              <a:lnSpc>
                <a:spcPct val="90000"/>
              </a:lnSpc>
              <a:spcBef>
                <a:spcPts val="1000"/>
              </a:spcBef>
              <a:spcAft>
                <a:spcPts val="0"/>
              </a:spcAft>
              <a:buClr>
                <a:schemeClr val="dk1"/>
              </a:buClr>
              <a:buSzPct val="100000"/>
              <a:buNone/>
            </a:pPr>
            <a:endParaRPr sz="3900">
              <a:solidFill>
                <a:srgbClr val="2F5496"/>
              </a:solidFill>
            </a:endParaRPr>
          </a:p>
          <a:p>
            <a:pPr marL="0" lvl="0" indent="0" algn="l" rtl="0">
              <a:lnSpc>
                <a:spcPct val="90000"/>
              </a:lnSpc>
              <a:spcBef>
                <a:spcPts val="1000"/>
              </a:spcBef>
              <a:spcAft>
                <a:spcPts val="0"/>
              </a:spcAft>
              <a:buClr>
                <a:schemeClr val="dk1"/>
              </a:buClr>
              <a:buSzPct val="87500"/>
              <a:buNone/>
            </a:pPr>
            <a:r>
              <a:rPr lang="en-US"/>
              <a:t>       </a:t>
            </a:r>
            <a:endParaRPr sz="3200">
              <a:solidFill>
                <a:srgbClr val="2F5496"/>
              </a:solidFill>
            </a:endParaRPr>
          </a:p>
          <a:p>
            <a:pPr marL="0" lvl="0" indent="0" algn="l" rtl="0">
              <a:lnSpc>
                <a:spcPct val="90000"/>
              </a:lnSpc>
              <a:spcBef>
                <a:spcPts val="1000"/>
              </a:spcBef>
              <a:spcAft>
                <a:spcPts val="0"/>
              </a:spcAft>
              <a:buClr>
                <a:schemeClr val="dk1"/>
              </a:buClr>
              <a:buSzPct val="100000"/>
              <a:buNone/>
            </a:pPr>
            <a:endParaRPr sz="3200">
              <a:solidFill>
                <a:srgbClr val="2F5496"/>
              </a:solidFill>
            </a:endParaRPr>
          </a:p>
          <a:p>
            <a:pPr marL="0" lvl="0" indent="0" algn="l" rtl="0">
              <a:lnSpc>
                <a:spcPct val="90000"/>
              </a:lnSpc>
              <a:spcBef>
                <a:spcPts val="1000"/>
              </a:spcBef>
              <a:spcAft>
                <a:spcPts val="0"/>
              </a:spcAft>
              <a:buClr>
                <a:schemeClr val="dk1"/>
              </a:buClr>
              <a:buSzPct val="100000"/>
              <a:buNone/>
            </a:pPr>
            <a:endParaRPr sz="3200">
              <a:solidFill>
                <a:srgbClr val="2F5496"/>
              </a:solidFill>
            </a:endParaRPr>
          </a:p>
          <a:p>
            <a:pPr marL="0" lvl="0" indent="0" algn="l" rtl="0">
              <a:lnSpc>
                <a:spcPct val="90000"/>
              </a:lnSpc>
              <a:spcBef>
                <a:spcPts val="1000"/>
              </a:spcBef>
              <a:spcAft>
                <a:spcPts val="0"/>
              </a:spcAft>
              <a:buClr>
                <a:schemeClr val="dk1"/>
              </a:buClr>
              <a:buSzPct val="100000"/>
              <a:buNone/>
            </a:pPr>
            <a:endParaRPr sz="3200">
              <a:solidFill>
                <a:srgbClr val="2F5496"/>
              </a:solidFill>
            </a:endParaRPr>
          </a:p>
          <a:p>
            <a:pPr marL="0" lvl="0" indent="0" algn="l" rtl="0">
              <a:lnSpc>
                <a:spcPct val="90000"/>
              </a:lnSpc>
              <a:spcBef>
                <a:spcPts val="1000"/>
              </a:spcBef>
              <a:spcAft>
                <a:spcPts val="0"/>
              </a:spcAft>
              <a:buClr>
                <a:schemeClr val="dk1"/>
              </a:buClr>
              <a:buSzPct val="100000"/>
              <a:buNone/>
            </a:pPr>
            <a:endParaRPr sz="3200">
              <a:solidFill>
                <a:srgbClr val="2F5496"/>
              </a:solidFill>
            </a:endParaRPr>
          </a:p>
        </p:txBody>
      </p:sp>
      <p:sp>
        <p:nvSpPr>
          <p:cNvPr id="428" name="Google Shape;428;p32"/>
          <p:cNvSpPr txBox="1"/>
          <p:nvPr/>
        </p:nvSpPr>
        <p:spPr>
          <a:xfrm>
            <a:off x="759459" y="728273"/>
            <a:ext cx="10515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2F5496"/>
                </a:solidFill>
                <a:latin typeface="Calibri"/>
                <a:ea typeface="Calibri"/>
                <a:cs typeface="Calibri"/>
                <a:sym typeface="Calibri"/>
              </a:rPr>
              <a:t>Lifestyle – Type 1</a:t>
            </a:r>
            <a:endParaRPr/>
          </a:p>
        </p:txBody>
      </p:sp>
      <p:grpSp>
        <p:nvGrpSpPr>
          <p:cNvPr id="429" name="Google Shape;429;p32"/>
          <p:cNvGrpSpPr/>
          <p:nvPr/>
        </p:nvGrpSpPr>
        <p:grpSpPr>
          <a:xfrm>
            <a:off x="4724185" y="586752"/>
            <a:ext cx="1550874" cy="849407"/>
            <a:chOff x="4724185" y="586752"/>
            <a:chExt cx="1550874" cy="849407"/>
          </a:xfrm>
        </p:grpSpPr>
        <p:pic>
          <p:nvPicPr>
            <p:cNvPr id="430" name="Google Shape;430;p32"/>
            <p:cNvPicPr preferRelativeResize="0"/>
            <p:nvPr/>
          </p:nvPicPr>
          <p:blipFill rotWithShape="1">
            <a:blip r:embed="rId5">
              <a:alphaModFix/>
            </a:blip>
            <a:srcRect/>
            <a:stretch/>
          </p:blipFill>
          <p:spPr>
            <a:xfrm>
              <a:off x="4724185" y="673875"/>
              <a:ext cx="813103" cy="762284"/>
            </a:xfrm>
            <a:prstGeom prst="rect">
              <a:avLst/>
            </a:prstGeom>
            <a:noFill/>
            <a:ln>
              <a:noFill/>
            </a:ln>
          </p:spPr>
        </p:pic>
        <p:pic>
          <p:nvPicPr>
            <p:cNvPr id="431" name="Google Shape;431;p32"/>
            <p:cNvPicPr preferRelativeResize="0"/>
            <p:nvPr/>
          </p:nvPicPr>
          <p:blipFill rotWithShape="1">
            <a:blip r:embed="rId6">
              <a:alphaModFix/>
            </a:blip>
            <a:srcRect/>
            <a:stretch/>
          </p:blipFill>
          <p:spPr>
            <a:xfrm>
              <a:off x="5537289" y="586752"/>
              <a:ext cx="737770" cy="849407"/>
            </a:xfrm>
            <a:prstGeom prst="rect">
              <a:avLst/>
            </a:prstGeom>
            <a:noFill/>
            <a:ln>
              <a:noFill/>
            </a:ln>
          </p:spPr>
        </p:pic>
      </p:grpSp>
      <p:sp>
        <p:nvSpPr>
          <p:cNvPr id="432" name="Google Shape;432;p32"/>
          <p:cNvSpPr txBox="1"/>
          <p:nvPr/>
        </p:nvSpPr>
        <p:spPr>
          <a:xfrm>
            <a:off x="1149104" y="2607958"/>
            <a:ext cx="306832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Insert screenshot from </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report that looks </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similar to this graph, as</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shown on page 40/41 of site report.</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Delete this example picture and this red text before presenting.</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Do not delete legend.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32"/>
          <p:cNvSpPr txBox="1"/>
          <p:nvPr/>
        </p:nvSpPr>
        <p:spPr>
          <a:xfrm rot="-1484751">
            <a:off x="7300195" y="3195393"/>
            <a:ext cx="32512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latin typeface="Calibri"/>
                <a:ea typeface="Calibri"/>
                <a:cs typeface="Calibri"/>
                <a:sym typeface="Calibri"/>
              </a:rPr>
              <a:t>EXAMPLE ONLY</a:t>
            </a:r>
            <a:endParaRPr/>
          </a:p>
        </p:txBody>
      </p:sp>
      <p:sp>
        <p:nvSpPr>
          <p:cNvPr id="434" name="Google Shape;434;p32"/>
          <p:cNvSpPr txBox="1"/>
          <p:nvPr/>
        </p:nvSpPr>
        <p:spPr>
          <a:xfrm>
            <a:off x="3275038" y="6003275"/>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41 of the site report</a:t>
            </a:r>
            <a:endParaRPr dirty="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3"/>
          <p:cNvSpPr txBox="1">
            <a:spLocks noGrp="1"/>
          </p:cNvSpPr>
          <p:nvPr>
            <p:ph type="title"/>
          </p:nvPr>
        </p:nvSpPr>
        <p:spPr>
          <a:xfrm>
            <a:off x="124690" y="247649"/>
            <a:ext cx="2038217"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a:t>
            </a:r>
            <a:r>
              <a:rPr lang="en-US" sz="2800">
                <a:solidFill>
                  <a:srgbClr val="2F5496"/>
                </a:solidFill>
              </a:rPr>
              <a:t>2025</a:t>
            </a:r>
            <a:endParaRPr/>
          </a:p>
        </p:txBody>
      </p:sp>
      <p:sp>
        <p:nvSpPr>
          <p:cNvPr id="440" name="Google Shape;440;p33"/>
          <p:cNvSpPr txBox="1">
            <a:spLocks noGrp="1"/>
          </p:cNvSpPr>
          <p:nvPr>
            <p:ph type="body" idx="1"/>
          </p:nvPr>
        </p:nvSpPr>
        <p:spPr>
          <a:xfrm>
            <a:off x="838200" y="1626740"/>
            <a:ext cx="4689325" cy="12046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4000"/>
              <a:buNone/>
            </a:pPr>
            <a:r>
              <a:rPr lang="en-US" sz="4000" dirty="0">
                <a:solidFill>
                  <a:srgbClr val="2F5496"/>
                </a:solidFill>
              </a:rPr>
              <a:t>Physical activity </a:t>
            </a:r>
            <a:r>
              <a:rPr lang="en-US" sz="1800" dirty="0"/>
              <a:t>Recommended: ≥ 150 mins/week    </a:t>
            </a:r>
            <a:endParaRPr sz="4000" dirty="0"/>
          </a:p>
          <a:p>
            <a:pPr marL="0" lvl="0" indent="0" algn="l" rtl="0">
              <a:lnSpc>
                <a:spcPct val="90000"/>
              </a:lnSpc>
              <a:spcBef>
                <a:spcPts val="1000"/>
              </a:spcBef>
              <a:spcAft>
                <a:spcPts val="0"/>
              </a:spcAft>
              <a:buClr>
                <a:schemeClr val="dk1"/>
              </a:buClr>
              <a:buSzPts val="4000"/>
              <a:buNone/>
            </a:pPr>
            <a:endParaRPr sz="4000" dirty="0">
              <a:solidFill>
                <a:srgbClr val="2F5496"/>
              </a:solidFill>
            </a:endParaRPr>
          </a:p>
          <a:p>
            <a:pPr marL="0" lvl="0" indent="0" algn="l" rtl="0">
              <a:lnSpc>
                <a:spcPct val="90000"/>
              </a:lnSpc>
              <a:spcBef>
                <a:spcPts val="1000"/>
              </a:spcBef>
              <a:spcAft>
                <a:spcPts val="0"/>
              </a:spcAft>
              <a:buClr>
                <a:schemeClr val="dk1"/>
              </a:buClr>
              <a:buSzPts val="4000"/>
              <a:buNone/>
            </a:pPr>
            <a:endParaRPr sz="4000" dirty="0">
              <a:solidFill>
                <a:srgbClr val="2F5496"/>
              </a:solidFill>
            </a:endParaRPr>
          </a:p>
          <a:p>
            <a:pPr marL="0" lvl="0" indent="0" algn="l" rtl="0">
              <a:lnSpc>
                <a:spcPct val="90000"/>
              </a:lnSpc>
              <a:spcBef>
                <a:spcPts val="1000"/>
              </a:spcBef>
              <a:spcAft>
                <a:spcPts val="0"/>
              </a:spcAft>
              <a:buClr>
                <a:schemeClr val="dk1"/>
              </a:buClr>
              <a:buSzPts val="2000"/>
              <a:buNone/>
            </a:pPr>
            <a:endParaRPr sz="2000" dirty="0">
              <a:solidFill>
                <a:srgbClr val="2F5496"/>
              </a:solidFill>
            </a:endParaRPr>
          </a:p>
          <a:p>
            <a:pPr marL="0" lvl="0" indent="0" algn="l" rtl="0">
              <a:lnSpc>
                <a:spcPct val="90000"/>
              </a:lnSpc>
              <a:spcBef>
                <a:spcPts val="1000"/>
              </a:spcBef>
              <a:spcAft>
                <a:spcPts val="0"/>
              </a:spcAft>
              <a:buClr>
                <a:schemeClr val="dk1"/>
              </a:buClr>
              <a:buSzPts val="4000"/>
              <a:buNone/>
            </a:pPr>
            <a:endParaRPr sz="4000" dirty="0">
              <a:solidFill>
                <a:srgbClr val="2F5496"/>
              </a:solidFill>
            </a:endParaRPr>
          </a:p>
          <a:p>
            <a:pPr marL="0" lvl="0" indent="0" algn="l" rtl="0">
              <a:lnSpc>
                <a:spcPct val="90000"/>
              </a:lnSpc>
              <a:spcBef>
                <a:spcPts val="1000"/>
              </a:spcBef>
              <a:spcAft>
                <a:spcPts val="0"/>
              </a:spcAft>
              <a:buClr>
                <a:schemeClr val="dk1"/>
              </a:buClr>
              <a:buSzPts val="4000"/>
              <a:buNone/>
            </a:pPr>
            <a:endParaRPr sz="4000" dirty="0">
              <a:solidFill>
                <a:srgbClr val="2F5496"/>
              </a:solidFill>
            </a:endParaRPr>
          </a:p>
          <a:p>
            <a:pPr marL="0" lvl="0" indent="0" algn="l" rtl="0">
              <a:lnSpc>
                <a:spcPct val="90000"/>
              </a:lnSpc>
              <a:spcBef>
                <a:spcPts val="1000"/>
              </a:spcBef>
              <a:spcAft>
                <a:spcPts val="0"/>
              </a:spcAft>
              <a:buClr>
                <a:schemeClr val="dk1"/>
              </a:buClr>
              <a:buSzPts val="4000"/>
              <a:buNone/>
            </a:pPr>
            <a:endParaRPr sz="4000" dirty="0">
              <a:solidFill>
                <a:srgbClr val="2F5496"/>
              </a:solidFill>
            </a:endParaRPr>
          </a:p>
          <a:p>
            <a:pPr marL="0" lvl="0" indent="0" algn="l" rtl="0">
              <a:lnSpc>
                <a:spcPct val="90000"/>
              </a:lnSpc>
              <a:spcBef>
                <a:spcPts val="1000"/>
              </a:spcBef>
              <a:spcAft>
                <a:spcPts val="0"/>
              </a:spcAft>
              <a:buClr>
                <a:schemeClr val="dk1"/>
              </a:buClr>
              <a:buSzPts val="4000"/>
              <a:buNone/>
            </a:pPr>
            <a:endParaRPr sz="4000" dirty="0">
              <a:solidFill>
                <a:srgbClr val="2F5496"/>
              </a:solidFill>
            </a:endParaRPr>
          </a:p>
          <a:p>
            <a:pPr marL="0" lvl="0" indent="0" algn="l" rtl="0">
              <a:lnSpc>
                <a:spcPct val="90000"/>
              </a:lnSpc>
              <a:spcBef>
                <a:spcPts val="1000"/>
              </a:spcBef>
              <a:spcAft>
                <a:spcPts val="0"/>
              </a:spcAft>
              <a:buClr>
                <a:schemeClr val="dk1"/>
              </a:buClr>
              <a:buSzPts val="4000"/>
              <a:buNone/>
            </a:pPr>
            <a:endParaRPr sz="4000" dirty="0">
              <a:solidFill>
                <a:srgbClr val="2F5496"/>
              </a:solidFill>
            </a:endParaRPr>
          </a:p>
          <a:p>
            <a:pPr marL="0" lvl="0" indent="0" algn="l" rtl="0">
              <a:lnSpc>
                <a:spcPct val="90000"/>
              </a:lnSpc>
              <a:spcBef>
                <a:spcPts val="1000"/>
              </a:spcBef>
              <a:spcAft>
                <a:spcPts val="0"/>
              </a:spcAft>
              <a:buClr>
                <a:schemeClr val="dk1"/>
              </a:buClr>
              <a:buSzPts val="4000"/>
              <a:buNone/>
            </a:pPr>
            <a:endParaRPr sz="4000" dirty="0">
              <a:solidFill>
                <a:srgbClr val="2F5496"/>
              </a:solidFill>
            </a:endParaRPr>
          </a:p>
        </p:txBody>
      </p:sp>
      <p:sp>
        <p:nvSpPr>
          <p:cNvPr id="441" name="Google Shape;441;p33"/>
          <p:cNvSpPr txBox="1"/>
          <p:nvPr/>
        </p:nvSpPr>
        <p:spPr>
          <a:xfrm>
            <a:off x="838200" y="872836"/>
            <a:ext cx="10515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2F5496"/>
                </a:solidFill>
                <a:latin typeface="Calibri"/>
                <a:ea typeface="Calibri"/>
                <a:cs typeface="Calibri"/>
                <a:sym typeface="Calibri"/>
              </a:rPr>
              <a:t>Lifestyle – Type 1</a:t>
            </a:r>
            <a:endParaRPr/>
          </a:p>
        </p:txBody>
      </p:sp>
      <p:grpSp>
        <p:nvGrpSpPr>
          <p:cNvPr id="442" name="Google Shape;442;p33"/>
          <p:cNvGrpSpPr/>
          <p:nvPr/>
        </p:nvGrpSpPr>
        <p:grpSpPr>
          <a:xfrm>
            <a:off x="4618992" y="687448"/>
            <a:ext cx="1580629" cy="842792"/>
            <a:chOff x="4746970" y="670826"/>
            <a:chExt cx="1580629" cy="842792"/>
          </a:xfrm>
        </p:grpSpPr>
        <p:pic>
          <p:nvPicPr>
            <p:cNvPr id="443" name="Google Shape;443;p33"/>
            <p:cNvPicPr preferRelativeResize="0"/>
            <p:nvPr/>
          </p:nvPicPr>
          <p:blipFill rotWithShape="1">
            <a:blip r:embed="rId3">
              <a:alphaModFix/>
            </a:blip>
            <a:srcRect/>
            <a:stretch/>
          </p:blipFill>
          <p:spPr>
            <a:xfrm>
              <a:off x="4746970" y="734403"/>
              <a:ext cx="812751" cy="761954"/>
            </a:xfrm>
            <a:prstGeom prst="rect">
              <a:avLst/>
            </a:prstGeom>
            <a:noFill/>
            <a:ln>
              <a:noFill/>
            </a:ln>
          </p:spPr>
        </p:pic>
        <p:pic>
          <p:nvPicPr>
            <p:cNvPr id="444" name="Google Shape;444;p33"/>
            <p:cNvPicPr preferRelativeResize="0"/>
            <p:nvPr/>
          </p:nvPicPr>
          <p:blipFill rotWithShape="1">
            <a:blip r:embed="rId4">
              <a:alphaModFix/>
            </a:blip>
            <a:srcRect/>
            <a:stretch/>
          </p:blipFill>
          <p:spPr>
            <a:xfrm>
              <a:off x="5537289" y="670826"/>
              <a:ext cx="790310" cy="842792"/>
            </a:xfrm>
            <a:prstGeom prst="rect">
              <a:avLst/>
            </a:prstGeom>
            <a:noFill/>
            <a:ln>
              <a:noFill/>
            </a:ln>
          </p:spPr>
        </p:pic>
      </p:grpSp>
      <p:graphicFrame>
        <p:nvGraphicFramePr>
          <p:cNvPr id="445" name="Google Shape;445;p33"/>
          <p:cNvGraphicFramePr/>
          <p:nvPr/>
        </p:nvGraphicFramePr>
        <p:xfrm>
          <a:off x="301841" y="5440051"/>
          <a:ext cx="11051950" cy="860350"/>
        </p:xfrm>
        <a:graphic>
          <a:graphicData uri="http://schemas.openxmlformats.org/drawingml/2006/table">
            <a:tbl>
              <a:tblPr firstRow="1" bandRow="1">
                <a:noFill/>
                <a:tableStyleId>{BFCCA8E5-04E4-4DB1-B5CC-07E0E728C676}</a:tableStyleId>
              </a:tblPr>
              <a:tblGrid>
                <a:gridCol w="5806000">
                  <a:extLst>
                    <a:ext uri="{9D8B030D-6E8A-4147-A177-3AD203B41FA5}">
                      <a16:colId xmlns:a16="http://schemas.microsoft.com/office/drawing/2014/main" val="20000"/>
                    </a:ext>
                  </a:extLst>
                </a:gridCol>
                <a:gridCol w="2760950">
                  <a:extLst>
                    <a:ext uri="{9D8B030D-6E8A-4147-A177-3AD203B41FA5}">
                      <a16:colId xmlns:a16="http://schemas.microsoft.com/office/drawing/2014/main" val="20001"/>
                    </a:ext>
                  </a:extLst>
                </a:gridCol>
                <a:gridCol w="2485000">
                  <a:extLst>
                    <a:ext uri="{9D8B030D-6E8A-4147-A177-3AD203B41FA5}">
                      <a16:colId xmlns:a16="http://schemas.microsoft.com/office/drawing/2014/main" val="20002"/>
                    </a:ext>
                  </a:extLst>
                </a:gridCol>
              </a:tblGrid>
              <a:tr h="430175">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ctr" rtl="0">
                        <a:spcBef>
                          <a:spcPts val="0"/>
                        </a:spcBef>
                        <a:spcAft>
                          <a:spcPts val="0"/>
                        </a:spcAft>
                        <a:buNone/>
                      </a:pPr>
                      <a:r>
                        <a:rPr lang="en-US" sz="2200"/>
                        <a:t>Our site</a:t>
                      </a:r>
                      <a:endParaRPr/>
                    </a:p>
                  </a:txBody>
                  <a:tcPr marL="91450" marR="91450" marT="45725" marB="45725"/>
                </a:tc>
                <a:tc>
                  <a:txBody>
                    <a:bodyPr/>
                    <a:lstStyle/>
                    <a:p>
                      <a:pPr marL="0" marR="0" lvl="0" indent="0" algn="ctr" rtl="0">
                        <a:spcBef>
                          <a:spcPts val="0"/>
                        </a:spcBef>
                        <a:spcAft>
                          <a:spcPts val="0"/>
                        </a:spcAft>
                        <a:buNone/>
                      </a:pPr>
                      <a:r>
                        <a:rPr lang="en-US" sz="2200"/>
                        <a:t>Other similar sites</a:t>
                      </a:r>
                      <a:endParaRPr/>
                    </a:p>
                  </a:txBody>
                  <a:tcPr marL="91450" marR="91450" marT="45725" marB="45725"/>
                </a:tc>
                <a:extLst>
                  <a:ext uri="{0D108BD9-81ED-4DB2-BD59-A6C34878D82A}">
                    <a16:rowId xmlns:a16="http://schemas.microsoft.com/office/drawing/2014/main" val="10000"/>
                  </a:ext>
                </a:extLst>
              </a:tr>
              <a:tr h="430175">
                <a:tc>
                  <a:txBody>
                    <a:bodyPr/>
                    <a:lstStyle/>
                    <a:p>
                      <a:pPr marL="0" marR="0" lvl="0" indent="0" algn="l" rtl="0">
                        <a:spcBef>
                          <a:spcPts val="0"/>
                        </a:spcBef>
                        <a:spcAft>
                          <a:spcPts val="0"/>
                        </a:spcAft>
                        <a:buNone/>
                      </a:pPr>
                      <a:r>
                        <a:rPr lang="en-US" sz="2200"/>
                        <a:t>Percentage doing muscle strengthening exercises</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1"/>
                  </a:ext>
                </a:extLst>
              </a:tr>
            </a:tbl>
          </a:graphicData>
        </a:graphic>
      </p:graphicFrame>
      <p:pic>
        <p:nvPicPr>
          <p:cNvPr id="446" name="Google Shape;446;p33"/>
          <p:cNvPicPr preferRelativeResize="0"/>
          <p:nvPr/>
        </p:nvPicPr>
        <p:blipFill rotWithShape="1">
          <a:blip r:embed="rId5">
            <a:alphaModFix/>
          </a:blip>
          <a:srcRect/>
          <a:stretch/>
        </p:blipFill>
        <p:spPr>
          <a:xfrm>
            <a:off x="7132622" y="2054040"/>
            <a:ext cx="3143250" cy="3057525"/>
          </a:xfrm>
          <a:prstGeom prst="rect">
            <a:avLst/>
          </a:prstGeom>
          <a:noFill/>
          <a:ln>
            <a:noFill/>
          </a:ln>
        </p:spPr>
      </p:pic>
      <p:pic>
        <p:nvPicPr>
          <p:cNvPr id="447" name="Google Shape;447;p33"/>
          <p:cNvPicPr preferRelativeResize="0"/>
          <p:nvPr/>
        </p:nvPicPr>
        <p:blipFill rotWithShape="1">
          <a:blip r:embed="rId6">
            <a:alphaModFix/>
          </a:blip>
          <a:srcRect/>
          <a:stretch/>
        </p:blipFill>
        <p:spPr>
          <a:xfrm>
            <a:off x="9874330" y="1496357"/>
            <a:ext cx="1597685" cy="1306883"/>
          </a:xfrm>
          <a:prstGeom prst="rect">
            <a:avLst/>
          </a:prstGeom>
          <a:noFill/>
          <a:ln>
            <a:noFill/>
          </a:ln>
        </p:spPr>
      </p:pic>
      <p:sp>
        <p:nvSpPr>
          <p:cNvPr id="448" name="Google Shape;448;p33"/>
          <p:cNvSpPr txBox="1"/>
          <p:nvPr/>
        </p:nvSpPr>
        <p:spPr>
          <a:xfrm>
            <a:off x="956416" y="2803241"/>
            <a:ext cx="4452891"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Insert screenshot from </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report that looks </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similar to this graph, as</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shown on page 40/41 of site report.</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Delete this example picture and this red text before presenting.</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Do not delete legend.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33"/>
          <p:cNvSpPr txBox="1"/>
          <p:nvPr/>
        </p:nvSpPr>
        <p:spPr>
          <a:xfrm rot="-1016032">
            <a:off x="7148208" y="3082144"/>
            <a:ext cx="320944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Calibri"/>
                <a:ea typeface="Calibri"/>
                <a:cs typeface="Calibri"/>
                <a:sym typeface="Calibri"/>
              </a:rPr>
              <a:t>EXAMPLE ONLY </a:t>
            </a:r>
            <a:endParaRPr/>
          </a:p>
        </p:txBody>
      </p:sp>
      <p:sp>
        <p:nvSpPr>
          <p:cNvPr id="450" name="Google Shape;450;p33"/>
          <p:cNvSpPr txBox="1"/>
          <p:nvPr/>
        </p:nvSpPr>
        <p:spPr>
          <a:xfrm>
            <a:off x="8952713" y="247650"/>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42 of the site report</a:t>
            </a:r>
            <a:endParaRPr dirty="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34"/>
          <p:cNvPicPr preferRelativeResize="0"/>
          <p:nvPr/>
        </p:nvPicPr>
        <p:blipFill rotWithShape="1">
          <a:blip r:embed="rId3">
            <a:alphaModFix/>
          </a:blip>
          <a:srcRect/>
          <a:stretch/>
        </p:blipFill>
        <p:spPr>
          <a:xfrm>
            <a:off x="6275059" y="2175029"/>
            <a:ext cx="4870069" cy="3359551"/>
          </a:xfrm>
          <a:prstGeom prst="rect">
            <a:avLst/>
          </a:prstGeom>
          <a:noFill/>
          <a:ln>
            <a:noFill/>
          </a:ln>
        </p:spPr>
      </p:pic>
      <p:sp>
        <p:nvSpPr>
          <p:cNvPr id="456" name="Google Shape;456;p34"/>
          <p:cNvSpPr txBox="1">
            <a:spLocks noGrp="1"/>
          </p:cNvSpPr>
          <p:nvPr>
            <p:ph type="title"/>
          </p:nvPr>
        </p:nvSpPr>
        <p:spPr>
          <a:xfrm>
            <a:off x="124691" y="247649"/>
            <a:ext cx="2134932"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a:t>
            </a:r>
            <a:r>
              <a:rPr lang="en-US" sz="2800">
                <a:solidFill>
                  <a:srgbClr val="2F5496"/>
                </a:solidFill>
              </a:rPr>
              <a:t>2025</a:t>
            </a:r>
            <a:endParaRPr/>
          </a:p>
        </p:txBody>
      </p:sp>
      <p:sp>
        <p:nvSpPr>
          <p:cNvPr id="457" name="Google Shape;457;p34"/>
          <p:cNvSpPr txBox="1">
            <a:spLocks noGrp="1"/>
          </p:cNvSpPr>
          <p:nvPr>
            <p:ph type="body" idx="1"/>
          </p:nvPr>
        </p:nvSpPr>
        <p:spPr>
          <a:xfrm>
            <a:off x="655147" y="1783827"/>
            <a:ext cx="10724225" cy="976543"/>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rgbClr val="2F5496"/>
              </a:buClr>
              <a:buSzPct val="100000"/>
              <a:buNone/>
            </a:pPr>
            <a:r>
              <a:rPr lang="en-US" sz="12800">
                <a:solidFill>
                  <a:srgbClr val="2F5496"/>
                </a:solidFill>
              </a:rPr>
              <a:t>Factors contributing to diet/nutrition management</a:t>
            </a:r>
            <a:endParaRPr/>
          </a:p>
          <a:p>
            <a:pPr marL="0" lvl="0" indent="0" algn="l" rtl="0">
              <a:lnSpc>
                <a:spcPct val="90000"/>
              </a:lnSpc>
              <a:spcBef>
                <a:spcPts val="1000"/>
              </a:spcBef>
              <a:spcAft>
                <a:spcPts val="0"/>
              </a:spcAft>
              <a:buClr>
                <a:schemeClr val="dk1"/>
              </a:buClr>
              <a:buSzPct val="100000"/>
              <a:buNone/>
            </a:pPr>
            <a:endParaRPr sz="3900">
              <a:solidFill>
                <a:srgbClr val="2F5496"/>
              </a:solidFill>
            </a:endParaRPr>
          </a:p>
          <a:p>
            <a:pPr marL="0" lvl="0" indent="0" algn="l" rtl="0">
              <a:lnSpc>
                <a:spcPct val="90000"/>
              </a:lnSpc>
              <a:spcBef>
                <a:spcPts val="1000"/>
              </a:spcBef>
              <a:spcAft>
                <a:spcPts val="0"/>
              </a:spcAft>
              <a:buClr>
                <a:schemeClr val="dk1"/>
              </a:buClr>
              <a:buSzPct val="100000"/>
              <a:buNone/>
            </a:pPr>
            <a:endParaRPr sz="3900">
              <a:solidFill>
                <a:srgbClr val="2F5496"/>
              </a:solidFill>
            </a:endParaRPr>
          </a:p>
          <a:p>
            <a:pPr marL="0" lvl="0" indent="0" algn="l" rtl="0">
              <a:lnSpc>
                <a:spcPct val="90000"/>
              </a:lnSpc>
              <a:spcBef>
                <a:spcPts val="1000"/>
              </a:spcBef>
              <a:spcAft>
                <a:spcPts val="0"/>
              </a:spcAft>
              <a:buClr>
                <a:schemeClr val="dk1"/>
              </a:buClr>
              <a:buSzPct val="87500"/>
              <a:buNone/>
            </a:pPr>
            <a:r>
              <a:rPr lang="en-US"/>
              <a:t>       </a:t>
            </a:r>
            <a:endParaRPr sz="3200">
              <a:solidFill>
                <a:srgbClr val="2F5496"/>
              </a:solidFill>
            </a:endParaRPr>
          </a:p>
          <a:p>
            <a:pPr marL="0" lvl="0" indent="0" algn="l" rtl="0">
              <a:lnSpc>
                <a:spcPct val="90000"/>
              </a:lnSpc>
              <a:spcBef>
                <a:spcPts val="1000"/>
              </a:spcBef>
              <a:spcAft>
                <a:spcPts val="0"/>
              </a:spcAft>
              <a:buClr>
                <a:schemeClr val="dk1"/>
              </a:buClr>
              <a:buSzPct val="100000"/>
              <a:buNone/>
            </a:pPr>
            <a:endParaRPr sz="3200">
              <a:solidFill>
                <a:srgbClr val="2F5496"/>
              </a:solidFill>
            </a:endParaRPr>
          </a:p>
          <a:p>
            <a:pPr marL="0" lvl="0" indent="0" algn="l" rtl="0">
              <a:lnSpc>
                <a:spcPct val="90000"/>
              </a:lnSpc>
              <a:spcBef>
                <a:spcPts val="1000"/>
              </a:spcBef>
              <a:spcAft>
                <a:spcPts val="0"/>
              </a:spcAft>
              <a:buClr>
                <a:schemeClr val="dk1"/>
              </a:buClr>
              <a:buSzPct val="100000"/>
              <a:buNone/>
            </a:pPr>
            <a:endParaRPr sz="3200">
              <a:solidFill>
                <a:srgbClr val="2F5496"/>
              </a:solidFill>
            </a:endParaRPr>
          </a:p>
          <a:p>
            <a:pPr marL="0" lvl="0" indent="0" algn="l" rtl="0">
              <a:lnSpc>
                <a:spcPct val="90000"/>
              </a:lnSpc>
              <a:spcBef>
                <a:spcPts val="1000"/>
              </a:spcBef>
              <a:spcAft>
                <a:spcPts val="0"/>
              </a:spcAft>
              <a:buClr>
                <a:schemeClr val="dk1"/>
              </a:buClr>
              <a:buSzPct val="100000"/>
              <a:buNone/>
            </a:pPr>
            <a:endParaRPr sz="3200">
              <a:solidFill>
                <a:srgbClr val="2F5496"/>
              </a:solidFill>
            </a:endParaRPr>
          </a:p>
          <a:p>
            <a:pPr marL="0" lvl="0" indent="0" algn="l" rtl="0">
              <a:lnSpc>
                <a:spcPct val="90000"/>
              </a:lnSpc>
              <a:spcBef>
                <a:spcPts val="1000"/>
              </a:spcBef>
              <a:spcAft>
                <a:spcPts val="0"/>
              </a:spcAft>
              <a:buClr>
                <a:schemeClr val="dk1"/>
              </a:buClr>
              <a:buSzPct val="100000"/>
              <a:buNone/>
            </a:pPr>
            <a:endParaRPr sz="3200">
              <a:solidFill>
                <a:srgbClr val="2F5496"/>
              </a:solidFill>
            </a:endParaRPr>
          </a:p>
        </p:txBody>
      </p:sp>
      <p:sp>
        <p:nvSpPr>
          <p:cNvPr id="458" name="Google Shape;458;p34"/>
          <p:cNvSpPr txBox="1"/>
          <p:nvPr/>
        </p:nvSpPr>
        <p:spPr>
          <a:xfrm>
            <a:off x="759459" y="728273"/>
            <a:ext cx="10515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2F5496"/>
                </a:solidFill>
                <a:latin typeface="Calibri"/>
                <a:ea typeface="Calibri"/>
                <a:cs typeface="Calibri"/>
                <a:sym typeface="Calibri"/>
              </a:rPr>
              <a:t>Lifestyle – Type 2</a:t>
            </a:r>
            <a:endParaRPr/>
          </a:p>
        </p:txBody>
      </p:sp>
      <p:grpSp>
        <p:nvGrpSpPr>
          <p:cNvPr id="459" name="Google Shape;459;p34"/>
          <p:cNvGrpSpPr/>
          <p:nvPr/>
        </p:nvGrpSpPr>
        <p:grpSpPr>
          <a:xfrm>
            <a:off x="4724185" y="586752"/>
            <a:ext cx="1550874" cy="849407"/>
            <a:chOff x="4724185" y="586752"/>
            <a:chExt cx="1550874" cy="849407"/>
          </a:xfrm>
        </p:grpSpPr>
        <p:pic>
          <p:nvPicPr>
            <p:cNvPr id="460" name="Google Shape;460;p34"/>
            <p:cNvPicPr preferRelativeResize="0"/>
            <p:nvPr/>
          </p:nvPicPr>
          <p:blipFill rotWithShape="1">
            <a:blip r:embed="rId4">
              <a:alphaModFix/>
            </a:blip>
            <a:srcRect/>
            <a:stretch/>
          </p:blipFill>
          <p:spPr>
            <a:xfrm>
              <a:off x="4724185" y="673875"/>
              <a:ext cx="813103" cy="762284"/>
            </a:xfrm>
            <a:prstGeom prst="rect">
              <a:avLst/>
            </a:prstGeom>
            <a:noFill/>
            <a:ln>
              <a:noFill/>
            </a:ln>
          </p:spPr>
        </p:pic>
        <p:pic>
          <p:nvPicPr>
            <p:cNvPr id="461" name="Google Shape;461;p34"/>
            <p:cNvPicPr preferRelativeResize="0"/>
            <p:nvPr/>
          </p:nvPicPr>
          <p:blipFill rotWithShape="1">
            <a:blip r:embed="rId5">
              <a:alphaModFix/>
            </a:blip>
            <a:srcRect/>
            <a:stretch/>
          </p:blipFill>
          <p:spPr>
            <a:xfrm>
              <a:off x="5537289" y="586752"/>
              <a:ext cx="737770" cy="849407"/>
            </a:xfrm>
            <a:prstGeom prst="rect">
              <a:avLst/>
            </a:prstGeom>
            <a:noFill/>
            <a:ln>
              <a:noFill/>
            </a:ln>
          </p:spPr>
        </p:pic>
      </p:grpSp>
      <p:sp>
        <p:nvSpPr>
          <p:cNvPr id="462" name="Google Shape;462;p34"/>
          <p:cNvSpPr txBox="1"/>
          <p:nvPr/>
        </p:nvSpPr>
        <p:spPr>
          <a:xfrm>
            <a:off x="1149104" y="2607958"/>
            <a:ext cx="306832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Insert screenshot from </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report that looks </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similar to this graph, as</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shown on page 40/41 of site report.</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Delete this example picture and this red text before presenting.</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Do not delete legend.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34"/>
          <p:cNvSpPr txBox="1"/>
          <p:nvPr/>
        </p:nvSpPr>
        <p:spPr>
          <a:xfrm rot="-1484751">
            <a:off x="7610918" y="3264401"/>
            <a:ext cx="32512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latin typeface="Calibri"/>
                <a:ea typeface="Calibri"/>
                <a:cs typeface="Calibri"/>
                <a:sym typeface="Calibri"/>
              </a:rPr>
              <a:t>EXAMPLE ONLY</a:t>
            </a:r>
            <a:endParaRPr/>
          </a:p>
        </p:txBody>
      </p:sp>
      <p:pic>
        <p:nvPicPr>
          <p:cNvPr id="464" name="Google Shape;464;p34"/>
          <p:cNvPicPr preferRelativeResize="0"/>
          <p:nvPr/>
        </p:nvPicPr>
        <p:blipFill rotWithShape="1">
          <a:blip r:embed="rId6">
            <a:alphaModFix/>
          </a:blip>
          <a:srcRect/>
          <a:stretch/>
        </p:blipFill>
        <p:spPr>
          <a:xfrm>
            <a:off x="6796965" y="5545677"/>
            <a:ext cx="4191000" cy="790575"/>
          </a:xfrm>
          <a:prstGeom prst="rect">
            <a:avLst/>
          </a:prstGeom>
          <a:noFill/>
          <a:ln>
            <a:noFill/>
          </a:ln>
        </p:spPr>
      </p:pic>
      <p:sp>
        <p:nvSpPr>
          <p:cNvPr id="465" name="Google Shape;465;p34"/>
          <p:cNvSpPr txBox="1"/>
          <p:nvPr/>
        </p:nvSpPr>
        <p:spPr>
          <a:xfrm>
            <a:off x="3275038" y="6003275"/>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42 of the site report</a:t>
            </a:r>
            <a:endParaRPr dirty="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5"/>
          <p:cNvSpPr txBox="1">
            <a:spLocks noGrp="1"/>
          </p:cNvSpPr>
          <p:nvPr>
            <p:ph type="title"/>
          </p:nvPr>
        </p:nvSpPr>
        <p:spPr>
          <a:xfrm>
            <a:off x="124690" y="247649"/>
            <a:ext cx="2222855"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a:t>
            </a:r>
            <a:r>
              <a:rPr lang="en-US" sz="2800">
                <a:solidFill>
                  <a:srgbClr val="2F5496"/>
                </a:solidFill>
              </a:rPr>
              <a:t>2025</a:t>
            </a:r>
            <a:endParaRPr/>
          </a:p>
        </p:txBody>
      </p:sp>
      <p:sp>
        <p:nvSpPr>
          <p:cNvPr id="471" name="Google Shape;471;p35"/>
          <p:cNvSpPr txBox="1">
            <a:spLocks noGrp="1"/>
          </p:cNvSpPr>
          <p:nvPr>
            <p:ph type="body" idx="1"/>
          </p:nvPr>
        </p:nvSpPr>
        <p:spPr>
          <a:xfrm>
            <a:off x="838200" y="1858726"/>
            <a:ext cx="4689325" cy="12046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F5496"/>
              </a:buClr>
              <a:buSzPts val="4000"/>
              <a:buNone/>
            </a:pPr>
            <a:r>
              <a:rPr lang="en-US" sz="4000">
                <a:solidFill>
                  <a:srgbClr val="2F5496"/>
                </a:solidFill>
              </a:rPr>
              <a:t>Physical activity </a:t>
            </a:r>
            <a:r>
              <a:rPr lang="en-US" sz="1800"/>
              <a:t>Recommended: ≥ 150 mins/week    </a:t>
            </a:r>
            <a:endParaRPr sz="4000"/>
          </a:p>
          <a:p>
            <a:pPr marL="0" lvl="0" indent="0" algn="l" rtl="0">
              <a:lnSpc>
                <a:spcPct val="90000"/>
              </a:lnSpc>
              <a:spcBef>
                <a:spcPts val="1000"/>
              </a:spcBef>
              <a:spcAft>
                <a:spcPts val="0"/>
              </a:spcAft>
              <a:buClr>
                <a:schemeClr val="dk1"/>
              </a:buClr>
              <a:buSzPts val="4000"/>
              <a:buNone/>
            </a:pPr>
            <a:endParaRPr sz="4000">
              <a:solidFill>
                <a:srgbClr val="2F5496"/>
              </a:solidFill>
            </a:endParaRPr>
          </a:p>
          <a:p>
            <a:pPr marL="0" lvl="0" indent="0" algn="l" rtl="0">
              <a:lnSpc>
                <a:spcPct val="90000"/>
              </a:lnSpc>
              <a:spcBef>
                <a:spcPts val="1000"/>
              </a:spcBef>
              <a:spcAft>
                <a:spcPts val="0"/>
              </a:spcAft>
              <a:buClr>
                <a:schemeClr val="dk1"/>
              </a:buClr>
              <a:buSzPts val="4000"/>
              <a:buNone/>
            </a:pPr>
            <a:endParaRPr sz="4000">
              <a:solidFill>
                <a:srgbClr val="2F5496"/>
              </a:solidFill>
            </a:endParaRPr>
          </a:p>
          <a:p>
            <a:pPr marL="0" lvl="0" indent="0" algn="l" rtl="0">
              <a:lnSpc>
                <a:spcPct val="90000"/>
              </a:lnSpc>
              <a:spcBef>
                <a:spcPts val="1000"/>
              </a:spcBef>
              <a:spcAft>
                <a:spcPts val="0"/>
              </a:spcAft>
              <a:buClr>
                <a:schemeClr val="dk1"/>
              </a:buClr>
              <a:buSzPts val="2000"/>
              <a:buNone/>
            </a:pPr>
            <a:endParaRPr sz="2000">
              <a:solidFill>
                <a:srgbClr val="2F5496"/>
              </a:solidFill>
            </a:endParaRPr>
          </a:p>
          <a:p>
            <a:pPr marL="0" lvl="0" indent="0" algn="l" rtl="0">
              <a:lnSpc>
                <a:spcPct val="90000"/>
              </a:lnSpc>
              <a:spcBef>
                <a:spcPts val="1000"/>
              </a:spcBef>
              <a:spcAft>
                <a:spcPts val="0"/>
              </a:spcAft>
              <a:buClr>
                <a:schemeClr val="dk1"/>
              </a:buClr>
              <a:buSzPts val="4000"/>
              <a:buNone/>
            </a:pPr>
            <a:endParaRPr sz="4000">
              <a:solidFill>
                <a:srgbClr val="2F5496"/>
              </a:solidFill>
            </a:endParaRPr>
          </a:p>
          <a:p>
            <a:pPr marL="0" lvl="0" indent="0" algn="l" rtl="0">
              <a:lnSpc>
                <a:spcPct val="90000"/>
              </a:lnSpc>
              <a:spcBef>
                <a:spcPts val="1000"/>
              </a:spcBef>
              <a:spcAft>
                <a:spcPts val="0"/>
              </a:spcAft>
              <a:buClr>
                <a:schemeClr val="dk1"/>
              </a:buClr>
              <a:buSzPts val="4000"/>
              <a:buNone/>
            </a:pPr>
            <a:endParaRPr sz="4000">
              <a:solidFill>
                <a:srgbClr val="2F5496"/>
              </a:solidFill>
            </a:endParaRPr>
          </a:p>
          <a:p>
            <a:pPr marL="0" lvl="0" indent="0" algn="l" rtl="0">
              <a:lnSpc>
                <a:spcPct val="90000"/>
              </a:lnSpc>
              <a:spcBef>
                <a:spcPts val="1000"/>
              </a:spcBef>
              <a:spcAft>
                <a:spcPts val="0"/>
              </a:spcAft>
              <a:buClr>
                <a:schemeClr val="dk1"/>
              </a:buClr>
              <a:buSzPts val="4000"/>
              <a:buNone/>
            </a:pPr>
            <a:endParaRPr sz="4000">
              <a:solidFill>
                <a:srgbClr val="2F5496"/>
              </a:solidFill>
            </a:endParaRPr>
          </a:p>
          <a:p>
            <a:pPr marL="0" lvl="0" indent="0" algn="l" rtl="0">
              <a:lnSpc>
                <a:spcPct val="90000"/>
              </a:lnSpc>
              <a:spcBef>
                <a:spcPts val="1000"/>
              </a:spcBef>
              <a:spcAft>
                <a:spcPts val="0"/>
              </a:spcAft>
              <a:buClr>
                <a:schemeClr val="dk1"/>
              </a:buClr>
              <a:buSzPts val="4000"/>
              <a:buNone/>
            </a:pPr>
            <a:endParaRPr sz="4000">
              <a:solidFill>
                <a:srgbClr val="2F5496"/>
              </a:solidFill>
            </a:endParaRPr>
          </a:p>
          <a:p>
            <a:pPr marL="0" lvl="0" indent="0" algn="l" rtl="0">
              <a:lnSpc>
                <a:spcPct val="90000"/>
              </a:lnSpc>
              <a:spcBef>
                <a:spcPts val="1000"/>
              </a:spcBef>
              <a:spcAft>
                <a:spcPts val="0"/>
              </a:spcAft>
              <a:buClr>
                <a:schemeClr val="dk1"/>
              </a:buClr>
              <a:buSzPts val="4000"/>
              <a:buNone/>
            </a:pPr>
            <a:endParaRPr sz="4000">
              <a:solidFill>
                <a:srgbClr val="2F5496"/>
              </a:solidFill>
            </a:endParaRPr>
          </a:p>
          <a:p>
            <a:pPr marL="0" lvl="0" indent="0" algn="l" rtl="0">
              <a:lnSpc>
                <a:spcPct val="90000"/>
              </a:lnSpc>
              <a:spcBef>
                <a:spcPts val="1000"/>
              </a:spcBef>
              <a:spcAft>
                <a:spcPts val="0"/>
              </a:spcAft>
              <a:buClr>
                <a:schemeClr val="dk1"/>
              </a:buClr>
              <a:buSzPts val="4000"/>
              <a:buNone/>
            </a:pPr>
            <a:endParaRPr sz="4000">
              <a:solidFill>
                <a:srgbClr val="2F5496"/>
              </a:solidFill>
            </a:endParaRPr>
          </a:p>
        </p:txBody>
      </p:sp>
      <p:sp>
        <p:nvSpPr>
          <p:cNvPr id="472" name="Google Shape;472;p35"/>
          <p:cNvSpPr txBox="1"/>
          <p:nvPr/>
        </p:nvSpPr>
        <p:spPr>
          <a:xfrm>
            <a:off x="838200" y="872836"/>
            <a:ext cx="10515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2F5496"/>
                </a:solidFill>
                <a:latin typeface="Calibri"/>
                <a:ea typeface="Calibri"/>
                <a:cs typeface="Calibri"/>
                <a:sym typeface="Calibri"/>
              </a:rPr>
              <a:t>Lifestyle – Type 2</a:t>
            </a:r>
            <a:endParaRPr/>
          </a:p>
        </p:txBody>
      </p:sp>
      <p:grpSp>
        <p:nvGrpSpPr>
          <p:cNvPr id="473" name="Google Shape;473;p35"/>
          <p:cNvGrpSpPr/>
          <p:nvPr/>
        </p:nvGrpSpPr>
        <p:grpSpPr>
          <a:xfrm>
            <a:off x="4618992" y="687448"/>
            <a:ext cx="1580629" cy="842792"/>
            <a:chOff x="4746970" y="670826"/>
            <a:chExt cx="1580629" cy="842792"/>
          </a:xfrm>
        </p:grpSpPr>
        <p:pic>
          <p:nvPicPr>
            <p:cNvPr id="474" name="Google Shape;474;p35"/>
            <p:cNvPicPr preferRelativeResize="0"/>
            <p:nvPr/>
          </p:nvPicPr>
          <p:blipFill rotWithShape="1">
            <a:blip r:embed="rId3">
              <a:alphaModFix/>
            </a:blip>
            <a:srcRect/>
            <a:stretch/>
          </p:blipFill>
          <p:spPr>
            <a:xfrm>
              <a:off x="4746970" y="734403"/>
              <a:ext cx="812751" cy="761954"/>
            </a:xfrm>
            <a:prstGeom prst="rect">
              <a:avLst/>
            </a:prstGeom>
            <a:noFill/>
            <a:ln>
              <a:noFill/>
            </a:ln>
          </p:spPr>
        </p:pic>
        <p:pic>
          <p:nvPicPr>
            <p:cNvPr id="475" name="Google Shape;475;p35"/>
            <p:cNvPicPr preferRelativeResize="0"/>
            <p:nvPr/>
          </p:nvPicPr>
          <p:blipFill rotWithShape="1">
            <a:blip r:embed="rId4">
              <a:alphaModFix/>
            </a:blip>
            <a:srcRect/>
            <a:stretch/>
          </p:blipFill>
          <p:spPr>
            <a:xfrm>
              <a:off x="5537289" y="670826"/>
              <a:ext cx="790310" cy="842792"/>
            </a:xfrm>
            <a:prstGeom prst="rect">
              <a:avLst/>
            </a:prstGeom>
            <a:noFill/>
            <a:ln>
              <a:noFill/>
            </a:ln>
          </p:spPr>
        </p:pic>
      </p:grpSp>
      <p:graphicFrame>
        <p:nvGraphicFramePr>
          <p:cNvPr id="476" name="Google Shape;476;p35"/>
          <p:cNvGraphicFramePr/>
          <p:nvPr/>
        </p:nvGraphicFramePr>
        <p:xfrm>
          <a:off x="301841" y="5440051"/>
          <a:ext cx="11051950" cy="860350"/>
        </p:xfrm>
        <a:graphic>
          <a:graphicData uri="http://schemas.openxmlformats.org/drawingml/2006/table">
            <a:tbl>
              <a:tblPr firstRow="1" bandRow="1">
                <a:noFill/>
                <a:tableStyleId>{BFCCA8E5-04E4-4DB1-B5CC-07E0E728C676}</a:tableStyleId>
              </a:tblPr>
              <a:tblGrid>
                <a:gridCol w="5806000">
                  <a:extLst>
                    <a:ext uri="{9D8B030D-6E8A-4147-A177-3AD203B41FA5}">
                      <a16:colId xmlns:a16="http://schemas.microsoft.com/office/drawing/2014/main" val="20000"/>
                    </a:ext>
                  </a:extLst>
                </a:gridCol>
                <a:gridCol w="2760950">
                  <a:extLst>
                    <a:ext uri="{9D8B030D-6E8A-4147-A177-3AD203B41FA5}">
                      <a16:colId xmlns:a16="http://schemas.microsoft.com/office/drawing/2014/main" val="20001"/>
                    </a:ext>
                  </a:extLst>
                </a:gridCol>
                <a:gridCol w="2485000">
                  <a:extLst>
                    <a:ext uri="{9D8B030D-6E8A-4147-A177-3AD203B41FA5}">
                      <a16:colId xmlns:a16="http://schemas.microsoft.com/office/drawing/2014/main" val="20002"/>
                    </a:ext>
                  </a:extLst>
                </a:gridCol>
              </a:tblGrid>
              <a:tr h="430175">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ctr" rtl="0">
                        <a:spcBef>
                          <a:spcPts val="0"/>
                        </a:spcBef>
                        <a:spcAft>
                          <a:spcPts val="0"/>
                        </a:spcAft>
                        <a:buNone/>
                      </a:pPr>
                      <a:r>
                        <a:rPr lang="en-US" sz="2200"/>
                        <a:t>Our site</a:t>
                      </a:r>
                      <a:endParaRPr/>
                    </a:p>
                  </a:txBody>
                  <a:tcPr marL="91450" marR="91450" marT="45725" marB="45725"/>
                </a:tc>
                <a:tc>
                  <a:txBody>
                    <a:bodyPr/>
                    <a:lstStyle/>
                    <a:p>
                      <a:pPr marL="0" marR="0" lvl="0" indent="0" algn="ctr" rtl="0">
                        <a:spcBef>
                          <a:spcPts val="0"/>
                        </a:spcBef>
                        <a:spcAft>
                          <a:spcPts val="0"/>
                        </a:spcAft>
                        <a:buNone/>
                      </a:pPr>
                      <a:r>
                        <a:rPr lang="en-US" sz="2200"/>
                        <a:t>Other similar sites</a:t>
                      </a:r>
                      <a:endParaRPr/>
                    </a:p>
                  </a:txBody>
                  <a:tcPr marL="91450" marR="91450" marT="45725" marB="45725"/>
                </a:tc>
                <a:extLst>
                  <a:ext uri="{0D108BD9-81ED-4DB2-BD59-A6C34878D82A}">
                    <a16:rowId xmlns:a16="http://schemas.microsoft.com/office/drawing/2014/main" val="10000"/>
                  </a:ext>
                </a:extLst>
              </a:tr>
              <a:tr h="430175">
                <a:tc>
                  <a:txBody>
                    <a:bodyPr/>
                    <a:lstStyle/>
                    <a:p>
                      <a:pPr marL="0" marR="0" lvl="0" indent="0" algn="l" rtl="0">
                        <a:spcBef>
                          <a:spcPts val="0"/>
                        </a:spcBef>
                        <a:spcAft>
                          <a:spcPts val="0"/>
                        </a:spcAft>
                        <a:buNone/>
                      </a:pPr>
                      <a:r>
                        <a:rPr lang="en-US" sz="2200"/>
                        <a:t>Percentage doing muscle strengthening exercises</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1"/>
                  </a:ext>
                </a:extLst>
              </a:tr>
            </a:tbl>
          </a:graphicData>
        </a:graphic>
      </p:graphicFrame>
      <p:pic>
        <p:nvPicPr>
          <p:cNvPr id="477" name="Google Shape;477;p35"/>
          <p:cNvPicPr preferRelativeResize="0"/>
          <p:nvPr/>
        </p:nvPicPr>
        <p:blipFill rotWithShape="1">
          <a:blip r:embed="rId5">
            <a:alphaModFix/>
          </a:blip>
          <a:srcRect/>
          <a:stretch/>
        </p:blipFill>
        <p:spPr>
          <a:xfrm>
            <a:off x="6880707" y="2054040"/>
            <a:ext cx="3143250" cy="3057525"/>
          </a:xfrm>
          <a:prstGeom prst="rect">
            <a:avLst/>
          </a:prstGeom>
          <a:noFill/>
          <a:ln>
            <a:noFill/>
          </a:ln>
        </p:spPr>
      </p:pic>
      <p:pic>
        <p:nvPicPr>
          <p:cNvPr id="478" name="Google Shape;478;p35"/>
          <p:cNvPicPr preferRelativeResize="0"/>
          <p:nvPr/>
        </p:nvPicPr>
        <p:blipFill rotWithShape="1">
          <a:blip r:embed="rId6">
            <a:alphaModFix/>
          </a:blip>
          <a:srcRect/>
          <a:stretch/>
        </p:blipFill>
        <p:spPr>
          <a:xfrm>
            <a:off x="9874330" y="1496357"/>
            <a:ext cx="1597685" cy="1306883"/>
          </a:xfrm>
          <a:prstGeom prst="rect">
            <a:avLst/>
          </a:prstGeom>
          <a:noFill/>
          <a:ln>
            <a:noFill/>
          </a:ln>
        </p:spPr>
      </p:pic>
      <p:sp>
        <p:nvSpPr>
          <p:cNvPr id="479" name="Google Shape;479;p35"/>
          <p:cNvSpPr txBox="1"/>
          <p:nvPr/>
        </p:nvSpPr>
        <p:spPr>
          <a:xfrm>
            <a:off x="956416" y="2803241"/>
            <a:ext cx="4452891"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Insert screenshot from </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report that looks </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similar to this graph, as</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shown on page 40/41 of site report.</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Delete this example picture and this red text before presenting.</a:t>
            </a:r>
            <a:endParaRPr/>
          </a:p>
          <a:p>
            <a:pPr marL="0" marR="0" lvl="0" indent="0" algn="l" rtl="0">
              <a:spcBef>
                <a:spcPts val="0"/>
              </a:spcBef>
              <a:spcAft>
                <a:spcPts val="0"/>
              </a:spcAft>
              <a:buNone/>
            </a:pPr>
            <a:r>
              <a:rPr lang="en-US" sz="1800">
                <a:solidFill>
                  <a:srgbClr val="FF0000"/>
                </a:solidFill>
                <a:latin typeface="Calibri"/>
                <a:ea typeface="Calibri"/>
                <a:cs typeface="Calibri"/>
                <a:sym typeface="Calibri"/>
              </a:rPr>
              <a:t>Do not delete legend.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35"/>
          <p:cNvSpPr txBox="1"/>
          <p:nvPr/>
        </p:nvSpPr>
        <p:spPr>
          <a:xfrm rot="-1168969">
            <a:off x="6875545" y="3011811"/>
            <a:ext cx="358657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Calibri"/>
                <a:ea typeface="Calibri"/>
                <a:cs typeface="Calibri"/>
                <a:sym typeface="Calibri"/>
              </a:rPr>
              <a:t>EXAMPLE ONLY</a:t>
            </a:r>
            <a:endParaRPr/>
          </a:p>
        </p:txBody>
      </p:sp>
      <p:sp>
        <p:nvSpPr>
          <p:cNvPr id="481" name="Google Shape;481;p35"/>
          <p:cNvSpPr txBox="1"/>
          <p:nvPr/>
        </p:nvSpPr>
        <p:spPr>
          <a:xfrm>
            <a:off x="8472013" y="429450"/>
            <a:ext cx="3000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42 of the site report</a:t>
            </a:r>
            <a:endParaRPr dirty="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6"/>
          <p:cNvSpPr txBox="1">
            <a:spLocks noGrp="1"/>
          </p:cNvSpPr>
          <p:nvPr>
            <p:ph type="title"/>
          </p:nvPr>
        </p:nvSpPr>
        <p:spPr>
          <a:xfrm>
            <a:off x="124691" y="247649"/>
            <a:ext cx="1915124"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a:t>
            </a:r>
            <a:r>
              <a:rPr lang="en-US" sz="2800">
                <a:solidFill>
                  <a:srgbClr val="2F5496"/>
                </a:solidFill>
              </a:rPr>
              <a:t>2025</a:t>
            </a:r>
            <a:endParaRPr/>
          </a:p>
        </p:txBody>
      </p:sp>
      <p:sp>
        <p:nvSpPr>
          <p:cNvPr id="487" name="Google Shape;487;p36"/>
          <p:cNvSpPr txBox="1">
            <a:spLocks noGrp="1"/>
          </p:cNvSpPr>
          <p:nvPr>
            <p:ph type="body" idx="1"/>
          </p:nvPr>
        </p:nvSpPr>
        <p:spPr>
          <a:xfrm>
            <a:off x="782515" y="2185209"/>
            <a:ext cx="10237177" cy="398531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Overall impression of results?</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Room for improvement?</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Are these:</a:t>
            </a:r>
            <a:endParaRPr/>
          </a:p>
          <a:p>
            <a:pPr marL="0" lvl="0" indent="0" algn="l" rtl="0">
              <a:lnSpc>
                <a:spcPct val="90000"/>
              </a:lnSpc>
              <a:spcBef>
                <a:spcPts val="1000"/>
              </a:spcBef>
              <a:spcAft>
                <a:spcPts val="0"/>
              </a:spcAft>
              <a:buClr>
                <a:schemeClr val="dk1"/>
              </a:buClr>
              <a:buSzPts val="2800"/>
              <a:buNone/>
            </a:pPr>
            <a:r>
              <a:rPr lang="en-US"/>
              <a:t>   a) Process measures (e.g., missing blood test results)?</a:t>
            </a:r>
            <a:endParaRPr/>
          </a:p>
          <a:p>
            <a:pPr marL="0" lvl="0" indent="0" algn="l" rtl="0">
              <a:lnSpc>
                <a:spcPct val="90000"/>
              </a:lnSpc>
              <a:spcBef>
                <a:spcPts val="1000"/>
              </a:spcBef>
              <a:spcAft>
                <a:spcPts val="0"/>
              </a:spcAft>
              <a:buClr>
                <a:schemeClr val="dk1"/>
              </a:buClr>
              <a:buSzPts val="2800"/>
              <a:buNone/>
            </a:pPr>
            <a:r>
              <a:rPr lang="en-US"/>
              <a:t>   b) Clinical outcomes (e.g., HbA1c)?</a:t>
            </a:r>
            <a:endParaRPr/>
          </a:p>
        </p:txBody>
      </p:sp>
      <p:sp>
        <p:nvSpPr>
          <p:cNvPr id="488" name="Google Shape;488;p36"/>
          <p:cNvSpPr txBox="1"/>
          <p:nvPr/>
        </p:nvSpPr>
        <p:spPr>
          <a:xfrm>
            <a:off x="509954" y="681037"/>
            <a:ext cx="1084384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2F5496"/>
                </a:solidFill>
                <a:latin typeface="Calibri"/>
                <a:ea typeface="Calibri"/>
                <a:cs typeface="Calibri"/>
                <a:sym typeface="Calibri"/>
              </a:rPr>
              <a:t>Discussion and Quality Improvement (QI) plan</a:t>
            </a:r>
            <a:endParaRPr/>
          </a:p>
          <a:p>
            <a:pPr marL="0" marR="0" lvl="0" indent="0" algn="l" rtl="0">
              <a:spcBef>
                <a:spcPts val="0"/>
              </a:spcBef>
              <a:spcAft>
                <a:spcPts val="0"/>
              </a:spcAft>
              <a:buNone/>
            </a:pPr>
            <a:r>
              <a:rPr lang="en-US" sz="2400">
                <a:solidFill>
                  <a:srgbClr val="FF0000"/>
                </a:solidFill>
                <a:latin typeface="Calibri"/>
                <a:ea typeface="Calibri"/>
                <a:cs typeface="Calibri"/>
                <a:sym typeface="Calibri"/>
              </a:rPr>
              <a:t>Edit as desired</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7"/>
          <p:cNvSpPr txBox="1">
            <a:spLocks noGrp="1"/>
          </p:cNvSpPr>
          <p:nvPr>
            <p:ph type="title"/>
          </p:nvPr>
        </p:nvSpPr>
        <p:spPr>
          <a:xfrm>
            <a:off x="124690" y="247649"/>
            <a:ext cx="1871163"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a:t>
            </a:r>
            <a:r>
              <a:rPr lang="en-US" sz="2800">
                <a:solidFill>
                  <a:srgbClr val="2F5496"/>
                </a:solidFill>
              </a:rPr>
              <a:t>2025</a:t>
            </a:r>
            <a:endParaRPr/>
          </a:p>
        </p:txBody>
      </p:sp>
      <p:sp>
        <p:nvSpPr>
          <p:cNvPr id="494" name="Google Shape;494;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b="1"/>
              <a:t>Develop a QI plan</a:t>
            </a:r>
            <a:endParaRPr/>
          </a:p>
          <a:p>
            <a:pPr marL="0" lvl="0" indent="0" algn="l" rtl="0">
              <a:lnSpc>
                <a:spcPct val="90000"/>
              </a:lnSpc>
              <a:spcBef>
                <a:spcPts val="1000"/>
              </a:spcBef>
              <a:spcAft>
                <a:spcPts val="0"/>
              </a:spcAft>
              <a:buClr>
                <a:schemeClr val="dk1"/>
              </a:buClr>
              <a:buSzPct val="100000"/>
              <a:buNone/>
            </a:pPr>
            <a:r>
              <a:rPr lang="en-US" b="1"/>
              <a:t>   </a:t>
            </a:r>
            <a:r>
              <a:rPr lang="en-US"/>
              <a:t>1. What is your overall goal for your centre?</a:t>
            </a:r>
            <a:endParaRPr/>
          </a:p>
          <a:p>
            <a:pPr marL="0" lvl="0" indent="0" algn="l" rtl="0">
              <a:lnSpc>
                <a:spcPct val="90000"/>
              </a:lnSpc>
              <a:spcBef>
                <a:spcPts val="1000"/>
              </a:spcBef>
              <a:spcAft>
                <a:spcPts val="0"/>
              </a:spcAft>
              <a:buClr>
                <a:schemeClr val="dk1"/>
              </a:buClr>
              <a:buSzPct val="100000"/>
              <a:buNone/>
            </a:pPr>
            <a:r>
              <a:rPr lang="en-US"/>
              <a:t>   2. Assess your ADCQR data</a:t>
            </a:r>
            <a:endParaRPr/>
          </a:p>
          <a:p>
            <a:pPr marL="0" lvl="0" indent="0" algn="l" rtl="0">
              <a:lnSpc>
                <a:spcPct val="90000"/>
              </a:lnSpc>
              <a:spcBef>
                <a:spcPts val="1000"/>
              </a:spcBef>
              <a:spcAft>
                <a:spcPts val="0"/>
              </a:spcAft>
              <a:buClr>
                <a:schemeClr val="dk1"/>
              </a:buClr>
              <a:buSzPct val="100000"/>
              <a:buNone/>
            </a:pPr>
            <a:r>
              <a:rPr lang="en-US"/>
              <a:t>   3. Decide on a QI project (based on areas for improvement)</a:t>
            </a:r>
            <a:endParaRPr/>
          </a:p>
          <a:p>
            <a:pPr marL="0" lvl="0" indent="0" algn="l" rtl="0">
              <a:lnSpc>
                <a:spcPct val="90000"/>
              </a:lnSpc>
              <a:spcBef>
                <a:spcPts val="1000"/>
              </a:spcBef>
              <a:spcAft>
                <a:spcPts val="0"/>
              </a:spcAft>
              <a:buClr>
                <a:schemeClr val="dk1"/>
              </a:buClr>
              <a:buSzPct val="100000"/>
              <a:buNone/>
            </a:pPr>
            <a:r>
              <a:rPr lang="en-US"/>
              <a:t>   4. Plan your project</a:t>
            </a:r>
            <a:endParaRPr/>
          </a:p>
          <a:p>
            <a:pPr marL="228600" lvl="0" indent="-228600" algn="l" rtl="0">
              <a:lnSpc>
                <a:spcPct val="90000"/>
              </a:lnSpc>
              <a:spcBef>
                <a:spcPts val="1000"/>
              </a:spcBef>
              <a:spcAft>
                <a:spcPts val="0"/>
              </a:spcAft>
              <a:buClr>
                <a:schemeClr val="dk1"/>
              </a:buClr>
              <a:buSzPct val="100000"/>
              <a:buChar char="•"/>
            </a:pPr>
            <a:r>
              <a:rPr lang="en-US"/>
              <a:t>Are you measuring a process outcome (e.g. the proportion of people tested for HbA1c), or a clinical measure (e.g. HbA1c level)?</a:t>
            </a:r>
            <a:endParaRPr/>
          </a:p>
          <a:p>
            <a:pPr marL="228600" lvl="0" indent="-228600" algn="l" rtl="0">
              <a:lnSpc>
                <a:spcPct val="90000"/>
              </a:lnSpc>
              <a:spcBef>
                <a:spcPts val="1000"/>
              </a:spcBef>
              <a:spcAft>
                <a:spcPts val="0"/>
              </a:spcAft>
              <a:buClr>
                <a:schemeClr val="dk1"/>
              </a:buClr>
              <a:buSzPct val="100000"/>
              <a:buChar char="•"/>
            </a:pPr>
            <a:r>
              <a:rPr lang="en-US"/>
              <a:t>How will you measure this? </a:t>
            </a:r>
            <a:endParaRPr/>
          </a:p>
          <a:p>
            <a:pPr marL="228600" lvl="0" indent="-228600" algn="l" rtl="0">
              <a:lnSpc>
                <a:spcPct val="90000"/>
              </a:lnSpc>
              <a:spcBef>
                <a:spcPts val="1000"/>
              </a:spcBef>
              <a:spcAft>
                <a:spcPts val="0"/>
              </a:spcAft>
              <a:buClr>
                <a:schemeClr val="dk1"/>
              </a:buClr>
              <a:buSzPct val="100000"/>
              <a:buChar char="•"/>
            </a:pPr>
            <a:r>
              <a:rPr lang="en-US"/>
              <a:t>Who needs to do what action to help enable the goal?</a:t>
            </a:r>
            <a:endParaRPr/>
          </a:p>
          <a:p>
            <a:pPr marL="228600" lvl="0" indent="-228600" algn="l" rtl="0">
              <a:lnSpc>
                <a:spcPct val="90000"/>
              </a:lnSpc>
              <a:spcBef>
                <a:spcPts val="1000"/>
              </a:spcBef>
              <a:spcAft>
                <a:spcPts val="0"/>
              </a:spcAft>
              <a:buClr>
                <a:schemeClr val="dk1"/>
              </a:buClr>
              <a:buSzPct val="100000"/>
              <a:buChar char="•"/>
            </a:pPr>
            <a:r>
              <a:rPr lang="en-US"/>
              <a:t>What are your plans to review, test and refine your QI program? </a:t>
            </a:r>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chemeClr val="dk1"/>
              </a:buClr>
              <a:buSzPct val="100000"/>
              <a:buNone/>
            </a:pPr>
            <a:endParaRPr b="1"/>
          </a:p>
        </p:txBody>
      </p:sp>
      <p:sp>
        <p:nvSpPr>
          <p:cNvPr id="495" name="Google Shape;495;p37"/>
          <p:cNvSpPr txBox="1"/>
          <p:nvPr/>
        </p:nvSpPr>
        <p:spPr>
          <a:xfrm>
            <a:off x="838200" y="872836"/>
            <a:ext cx="10515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2F5496"/>
                </a:solidFill>
                <a:latin typeface="Calibri"/>
                <a:ea typeface="Calibri"/>
                <a:cs typeface="Calibri"/>
                <a:sym typeface="Calibri"/>
              </a:rPr>
              <a:t>Discussion and Quality Improvement  (QI) plan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8"/>
          <p:cNvSpPr txBox="1">
            <a:spLocks noGrp="1"/>
          </p:cNvSpPr>
          <p:nvPr>
            <p:ph type="title"/>
          </p:nvPr>
        </p:nvSpPr>
        <p:spPr>
          <a:xfrm>
            <a:off x="124690" y="247649"/>
            <a:ext cx="1932709"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a:t>
            </a:r>
            <a:r>
              <a:rPr lang="en-US" sz="2800">
                <a:solidFill>
                  <a:srgbClr val="2F5496"/>
                </a:solidFill>
              </a:rPr>
              <a:t>2025</a:t>
            </a:r>
            <a:endParaRPr/>
          </a:p>
        </p:txBody>
      </p:sp>
      <p:sp>
        <p:nvSpPr>
          <p:cNvPr id="501" name="Google Shape;501;p38"/>
          <p:cNvSpPr txBox="1">
            <a:spLocks noGrp="1"/>
          </p:cNvSpPr>
          <p:nvPr>
            <p:ph type="body" idx="1"/>
          </p:nvPr>
        </p:nvSpPr>
        <p:spPr>
          <a:xfrm>
            <a:off x="615462" y="1825625"/>
            <a:ext cx="10738338" cy="250019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a:t>The ADCQR team thanks you for all your work in collecting this important clinical and benchmarking information.</a:t>
            </a:r>
            <a:endParaRPr/>
          </a:p>
          <a:p>
            <a:pPr marL="228600" lvl="0" indent="-228600" algn="l" rtl="0">
              <a:lnSpc>
                <a:spcPct val="90000"/>
              </a:lnSpc>
              <a:spcBef>
                <a:spcPts val="1000"/>
              </a:spcBef>
              <a:spcAft>
                <a:spcPts val="0"/>
              </a:spcAft>
              <a:buClr>
                <a:schemeClr val="dk1"/>
              </a:buClr>
              <a:buSzPts val="3200"/>
              <a:buChar char="•"/>
            </a:pPr>
            <a:r>
              <a:rPr lang="en-US" sz="3200"/>
              <a:t>We hope you find your site report and these slides helpful in understanding and sharing your data.</a:t>
            </a:r>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a:p>
            <a:pPr marL="0" lvl="0" indent="0" algn="l" rtl="0">
              <a:lnSpc>
                <a:spcPct val="90000"/>
              </a:lnSpc>
              <a:spcBef>
                <a:spcPts val="1000"/>
              </a:spcBef>
              <a:spcAft>
                <a:spcPts val="0"/>
              </a:spcAft>
              <a:buClr>
                <a:schemeClr val="dk1"/>
              </a:buClr>
              <a:buSzPts val="3200"/>
              <a:buNone/>
            </a:pPr>
            <a:endParaRPr sz="3200">
              <a:solidFill>
                <a:srgbClr val="2F5496"/>
              </a:solidFill>
            </a:endParaRPr>
          </a:p>
        </p:txBody>
      </p:sp>
      <p:sp>
        <p:nvSpPr>
          <p:cNvPr id="502" name="Google Shape;502;p38"/>
          <p:cNvSpPr txBox="1"/>
          <p:nvPr/>
        </p:nvSpPr>
        <p:spPr>
          <a:xfrm>
            <a:off x="838200" y="872836"/>
            <a:ext cx="10515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2F5496"/>
                </a:solidFill>
                <a:latin typeface="Calibri"/>
                <a:ea typeface="Calibri"/>
                <a:cs typeface="Calibri"/>
                <a:sym typeface="Calibri"/>
              </a:rPr>
              <a:t>Thank you!</a:t>
            </a:r>
            <a:endParaRPr/>
          </a:p>
        </p:txBody>
      </p:sp>
      <p:pic>
        <p:nvPicPr>
          <p:cNvPr id="503" name="Google Shape;503;p38" descr="Image result for school of public health and preventive medicine monash logo"/>
          <p:cNvPicPr preferRelativeResize="0"/>
          <p:nvPr/>
        </p:nvPicPr>
        <p:blipFill rotWithShape="1">
          <a:blip r:embed="rId3">
            <a:alphaModFix/>
          </a:blip>
          <a:srcRect l="1968" t="20732" r="1758" b="38052"/>
          <a:stretch/>
        </p:blipFill>
        <p:spPr>
          <a:xfrm>
            <a:off x="359735" y="5496060"/>
            <a:ext cx="2328530" cy="996815"/>
          </a:xfrm>
          <a:prstGeom prst="rect">
            <a:avLst/>
          </a:prstGeom>
          <a:noFill/>
          <a:ln>
            <a:noFill/>
          </a:ln>
        </p:spPr>
      </p:pic>
      <p:pic>
        <p:nvPicPr>
          <p:cNvPr id="504" name="Google Shape;504;p38" descr="Logo, company name&#10;&#10;Description automatically generated"/>
          <p:cNvPicPr preferRelativeResize="0"/>
          <p:nvPr/>
        </p:nvPicPr>
        <p:blipFill rotWithShape="1">
          <a:blip r:embed="rId4">
            <a:alphaModFix/>
          </a:blip>
          <a:srcRect/>
          <a:stretch/>
        </p:blipFill>
        <p:spPr>
          <a:xfrm>
            <a:off x="2866049" y="5410437"/>
            <a:ext cx="2449727" cy="10824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124691" y="247649"/>
            <a:ext cx="1844786"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202</a:t>
            </a:r>
            <a:r>
              <a:rPr lang="en-US" sz="2800">
                <a:solidFill>
                  <a:srgbClr val="2F5496"/>
                </a:solidFill>
              </a:rPr>
              <a:t>5</a:t>
            </a:r>
            <a:endParaRPr/>
          </a:p>
        </p:txBody>
      </p:sp>
      <p:sp>
        <p:nvSpPr>
          <p:cNvPr id="116" name="Google Shape;116;p4"/>
          <p:cNvSpPr txBox="1"/>
          <p:nvPr/>
        </p:nvSpPr>
        <p:spPr>
          <a:xfrm>
            <a:off x="838200" y="872836"/>
            <a:ext cx="105156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F5496"/>
                </a:solidFill>
                <a:latin typeface="Calibri"/>
                <a:ea typeface="Calibri"/>
                <a:cs typeface="Calibri"/>
                <a:sym typeface="Calibri"/>
              </a:rPr>
              <a:t>Demographics </a:t>
            </a:r>
            <a:endParaRPr/>
          </a:p>
        </p:txBody>
      </p:sp>
      <p:graphicFrame>
        <p:nvGraphicFramePr>
          <p:cNvPr id="117" name="Google Shape;117;p4"/>
          <p:cNvGraphicFramePr/>
          <p:nvPr/>
        </p:nvGraphicFramePr>
        <p:xfrm>
          <a:off x="971550" y="1951495"/>
          <a:ext cx="9994000" cy="3362275"/>
        </p:xfrm>
        <a:graphic>
          <a:graphicData uri="http://schemas.openxmlformats.org/drawingml/2006/table">
            <a:tbl>
              <a:tblPr firstRow="1" bandRow="1">
                <a:noFill/>
                <a:tableStyleId>{BFCCA8E5-04E4-4DB1-B5CC-07E0E728C676}</a:tableStyleId>
              </a:tblPr>
              <a:tblGrid>
                <a:gridCol w="4250025">
                  <a:extLst>
                    <a:ext uri="{9D8B030D-6E8A-4147-A177-3AD203B41FA5}">
                      <a16:colId xmlns:a16="http://schemas.microsoft.com/office/drawing/2014/main" val="20000"/>
                    </a:ext>
                  </a:extLst>
                </a:gridCol>
                <a:gridCol w="2820475">
                  <a:extLst>
                    <a:ext uri="{9D8B030D-6E8A-4147-A177-3AD203B41FA5}">
                      <a16:colId xmlns:a16="http://schemas.microsoft.com/office/drawing/2014/main" val="20001"/>
                    </a:ext>
                  </a:extLst>
                </a:gridCol>
                <a:gridCol w="2923500">
                  <a:extLst>
                    <a:ext uri="{9D8B030D-6E8A-4147-A177-3AD203B41FA5}">
                      <a16:colId xmlns:a16="http://schemas.microsoft.com/office/drawing/2014/main" val="20002"/>
                    </a:ext>
                  </a:extLst>
                </a:gridCol>
              </a:tblGrid>
              <a:tr h="480325">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ctr" rtl="0">
                        <a:lnSpc>
                          <a:spcPct val="100000"/>
                        </a:lnSpc>
                        <a:spcBef>
                          <a:spcPts val="0"/>
                        </a:spcBef>
                        <a:spcAft>
                          <a:spcPts val="0"/>
                        </a:spcAft>
                        <a:buClr>
                          <a:schemeClr val="dk1"/>
                        </a:buClr>
                        <a:buSzPts val="2200"/>
                        <a:buFont typeface="Calibri"/>
                        <a:buNone/>
                      </a:pPr>
                      <a:r>
                        <a:rPr lang="en-US" sz="2200" b="1" dirty="0"/>
                        <a:t>Type 1 (n = </a:t>
                      </a:r>
                      <a:r>
                        <a:rPr lang="en-US" sz="2200" b="1" dirty="0">
                          <a:solidFill>
                            <a:srgbClr val="FF0000"/>
                          </a:solidFill>
                        </a:rPr>
                        <a:t>x</a:t>
                      </a:r>
                      <a:r>
                        <a:rPr lang="en-US" sz="2200" b="1" dirty="0">
                          <a:solidFill>
                            <a:schemeClr val="lt1"/>
                          </a:solidFill>
                        </a:rPr>
                        <a:t>)</a:t>
                      </a:r>
                      <a:endParaRPr sz="2200" b="1" dirty="0"/>
                    </a:p>
                  </a:txBody>
                  <a:tcPr marL="91450" marR="91450" marT="45725" marB="45725"/>
                </a:tc>
                <a:tc>
                  <a:txBody>
                    <a:bodyPr/>
                    <a:lstStyle/>
                    <a:p>
                      <a:pPr marL="0" marR="0" lvl="0" indent="0" algn="ctr" rtl="0">
                        <a:lnSpc>
                          <a:spcPct val="100000"/>
                        </a:lnSpc>
                        <a:spcBef>
                          <a:spcPts val="0"/>
                        </a:spcBef>
                        <a:spcAft>
                          <a:spcPts val="0"/>
                        </a:spcAft>
                        <a:buClr>
                          <a:schemeClr val="dk1"/>
                        </a:buClr>
                        <a:buSzPts val="2200"/>
                        <a:buFont typeface="Calibri"/>
                        <a:buNone/>
                      </a:pPr>
                      <a:r>
                        <a:rPr lang="en-US" sz="2200" b="1"/>
                        <a:t>Type 2 (n = </a:t>
                      </a:r>
                      <a:r>
                        <a:rPr lang="en-US" sz="2200" b="1">
                          <a:solidFill>
                            <a:srgbClr val="FF0000"/>
                          </a:solidFill>
                        </a:rPr>
                        <a:t>x</a:t>
                      </a:r>
                      <a:r>
                        <a:rPr lang="en-US" sz="2200" b="1">
                          <a:solidFill>
                            <a:schemeClr val="lt1"/>
                          </a:solidFill>
                        </a:rPr>
                        <a:t>)</a:t>
                      </a:r>
                      <a:endParaRPr sz="2200" b="1"/>
                    </a:p>
                  </a:txBody>
                  <a:tcPr marL="91450" marR="91450" marT="45725" marB="45725"/>
                </a:tc>
                <a:extLst>
                  <a:ext uri="{0D108BD9-81ED-4DB2-BD59-A6C34878D82A}">
                    <a16:rowId xmlns:a16="http://schemas.microsoft.com/office/drawing/2014/main" val="10000"/>
                  </a:ext>
                </a:extLst>
              </a:tr>
              <a:tr h="480325">
                <a:tc>
                  <a:txBody>
                    <a:bodyPr/>
                    <a:lstStyle/>
                    <a:p>
                      <a:pPr marL="0" marR="0" lvl="0" indent="0" algn="l" rtl="0">
                        <a:spcBef>
                          <a:spcPts val="0"/>
                        </a:spcBef>
                        <a:spcAft>
                          <a:spcPts val="0"/>
                        </a:spcAft>
                        <a:buNone/>
                      </a:pPr>
                      <a:r>
                        <a:rPr lang="en-US" sz="2200" b="1"/>
                        <a:t>Age (mean, SD)</a:t>
                      </a:r>
                      <a:endParaRPr/>
                    </a:p>
                  </a:txBody>
                  <a:tcPr marL="91450" marR="91450" marT="45725" marB="45725"/>
                </a:tc>
                <a:tc>
                  <a:txBody>
                    <a:bodyPr/>
                    <a:lstStyle/>
                    <a:p>
                      <a:pPr marL="0" marR="0" lvl="0" indent="0" algn="ctr" rtl="0">
                        <a:spcBef>
                          <a:spcPts val="0"/>
                        </a:spcBef>
                        <a:spcAft>
                          <a:spcPts val="0"/>
                        </a:spcAft>
                        <a:buNone/>
                      </a:pPr>
                      <a:r>
                        <a:rPr lang="en-US" sz="2200" dirty="0">
                          <a:solidFill>
                            <a:srgbClr val="FF0000"/>
                          </a:solidFill>
                        </a:rPr>
                        <a:t>Insert mean + SD</a:t>
                      </a:r>
                      <a:endParaRPr dirty="0"/>
                    </a:p>
                  </a:txBody>
                  <a:tcPr marL="91450" marR="91450" marT="45725" marB="45725"/>
                </a:tc>
                <a:tc>
                  <a:txBody>
                    <a:bodyPr/>
                    <a:lstStyle/>
                    <a:p>
                      <a:pPr marL="0" marR="0" lvl="0" indent="0" algn="ctr" rtl="0">
                        <a:spcBef>
                          <a:spcPts val="0"/>
                        </a:spcBef>
                        <a:spcAft>
                          <a:spcPts val="0"/>
                        </a:spcAft>
                        <a:buNone/>
                      </a:pPr>
                      <a:r>
                        <a:rPr lang="en-US" sz="2200" dirty="0">
                          <a:solidFill>
                            <a:srgbClr val="FF0000"/>
                          </a:solidFill>
                        </a:rPr>
                        <a:t>Insert mean + SD</a:t>
                      </a:r>
                      <a:endParaRPr dirty="0"/>
                    </a:p>
                  </a:txBody>
                  <a:tcPr marL="91450" marR="91450" marT="45725" marB="45725"/>
                </a:tc>
                <a:extLst>
                  <a:ext uri="{0D108BD9-81ED-4DB2-BD59-A6C34878D82A}">
                    <a16:rowId xmlns:a16="http://schemas.microsoft.com/office/drawing/2014/main" val="10001"/>
                  </a:ext>
                </a:extLst>
              </a:tr>
              <a:tr h="480325">
                <a:tc>
                  <a:txBody>
                    <a:bodyPr/>
                    <a:lstStyle/>
                    <a:p>
                      <a:pPr marL="0" marR="0" lvl="0" indent="0" algn="l" rtl="0">
                        <a:spcBef>
                          <a:spcPts val="0"/>
                        </a:spcBef>
                        <a:spcAft>
                          <a:spcPts val="0"/>
                        </a:spcAft>
                        <a:buNone/>
                      </a:pPr>
                      <a:r>
                        <a:rPr lang="en-US" sz="2200" b="1"/>
                        <a:t>Sex (female)</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dirty="0">
                          <a:solidFill>
                            <a:srgbClr val="FF0000"/>
                          </a:solidFill>
                        </a:rPr>
                        <a:t>Insert %</a:t>
                      </a:r>
                      <a:endParaRPr dirty="0"/>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2"/>
                  </a:ext>
                </a:extLst>
              </a:tr>
              <a:tr h="480325">
                <a:tc>
                  <a:txBody>
                    <a:bodyPr/>
                    <a:lstStyle/>
                    <a:p>
                      <a:pPr marL="0" marR="0" lvl="0" indent="0" algn="l" rtl="0">
                        <a:spcBef>
                          <a:spcPts val="0"/>
                        </a:spcBef>
                        <a:spcAft>
                          <a:spcPts val="0"/>
                        </a:spcAft>
                        <a:buNone/>
                      </a:pPr>
                      <a:r>
                        <a:rPr lang="en-US" sz="2200" b="1"/>
                        <a:t>Diabetes duration (median, IQR)</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dirty="0">
                          <a:solidFill>
                            <a:srgbClr val="FF0000"/>
                          </a:solidFill>
                        </a:rPr>
                        <a:t>Insert median, IQR</a:t>
                      </a:r>
                      <a:endParaRPr dirty="0"/>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median, IQR</a:t>
                      </a:r>
                      <a:endParaRPr/>
                    </a:p>
                  </a:txBody>
                  <a:tcPr marL="91450" marR="91450" marT="45725" marB="45725"/>
                </a:tc>
                <a:extLst>
                  <a:ext uri="{0D108BD9-81ED-4DB2-BD59-A6C34878D82A}">
                    <a16:rowId xmlns:a16="http://schemas.microsoft.com/office/drawing/2014/main" val="10003"/>
                  </a:ext>
                </a:extLst>
              </a:tr>
              <a:tr h="480325">
                <a:tc>
                  <a:txBody>
                    <a:bodyPr/>
                    <a:lstStyle/>
                    <a:p>
                      <a:pPr marL="0" marR="0" lvl="0" indent="0" algn="l" rtl="0">
                        <a:lnSpc>
                          <a:spcPct val="100000"/>
                        </a:lnSpc>
                        <a:spcBef>
                          <a:spcPts val="0"/>
                        </a:spcBef>
                        <a:spcAft>
                          <a:spcPts val="0"/>
                        </a:spcAft>
                        <a:buClr>
                          <a:schemeClr val="dk1"/>
                        </a:buClr>
                        <a:buSzPts val="2200"/>
                        <a:buFont typeface="Calibri"/>
                        <a:buNone/>
                      </a:pPr>
                      <a:r>
                        <a:rPr lang="en-US" sz="2200" b="1"/>
                        <a:t>Aboriginal or Torres Strait Islander</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dirty="0">
                          <a:solidFill>
                            <a:srgbClr val="FF0000"/>
                          </a:solidFill>
                        </a:rPr>
                        <a:t>Insert %</a:t>
                      </a:r>
                      <a:endParaRPr dirty="0"/>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4"/>
                  </a:ext>
                </a:extLst>
              </a:tr>
              <a:tr h="480325">
                <a:tc>
                  <a:txBody>
                    <a:bodyPr/>
                    <a:lstStyle/>
                    <a:p>
                      <a:pPr marL="0" marR="0" lvl="0" indent="0" algn="l" rtl="0">
                        <a:lnSpc>
                          <a:spcPct val="100000"/>
                        </a:lnSpc>
                        <a:spcBef>
                          <a:spcPts val="0"/>
                        </a:spcBef>
                        <a:spcAft>
                          <a:spcPts val="0"/>
                        </a:spcAft>
                        <a:buClr>
                          <a:schemeClr val="dk1"/>
                        </a:buClr>
                        <a:buSzPts val="2200"/>
                        <a:buFont typeface="Calibri"/>
                        <a:buNone/>
                      </a:pPr>
                      <a:r>
                        <a:rPr lang="en-US" sz="2200" b="1"/>
                        <a:t>Australian born</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dirty="0">
                          <a:solidFill>
                            <a:srgbClr val="FF0000"/>
                          </a:solidFill>
                        </a:rPr>
                        <a:t>Insert %</a:t>
                      </a:r>
                      <a:endParaRPr dirty="0"/>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5"/>
                  </a:ext>
                </a:extLst>
              </a:tr>
              <a:tr h="480325">
                <a:tc>
                  <a:txBody>
                    <a:bodyPr/>
                    <a:lstStyle/>
                    <a:p>
                      <a:pPr marL="0" marR="0" lvl="0" indent="0" algn="l" rtl="0">
                        <a:lnSpc>
                          <a:spcPct val="100000"/>
                        </a:lnSpc>
                        <a:spcBef>
                          <a:spcPts val="0"/>
                        </a:spcBef>
                        <a:spcAft>
                          <a:spcPts val="0"/>
                        </a:spcAft>
                        <a:buClr>
                          <a:schemeClr val="dk1"/>
                        </a:buClr>
                        <a:buSzPts val="2200"/>
                        <a:buFont typeface="Calibri"/>
                        <a:buNone/>
                      </a:pPr>
                      <a:r>
                        <a:rPr lang="en-US" sz="2200" b="1"/>
                        <a:t>NDSS registrant</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dirty="0">
                          <a:solidFill>
                            <a:srgbClr val="FF0000"/>
                          </a:solidFill>
                        </a:rPr>
                        <a:t>Insert %</a:t>
                      </a:r>
                      <a:endParaRPr dirty="0"/>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dirty="0">
                          <a:solidFill>
                            <a:srgbClr val="FF0000"/>
                          </a:solidFill>
                        </a:rPr>
                        <a:t>Insert %</a:t>
                      </a:r>
                      <a:endParaRPr dirty="0"/>
                    </a:p>
                  </a:txBody>
                  <a:tcPr marL="91450" marR="91450" marT="45725" marB="45725"/>
                </a:tc>
                <a:extLst>
                  <a:ext uri="{0D108BD9-81ED-4DB2-BD59-A6C34878D82A}">
                    <a16:rowId xmlns:a16="http://schemas.microsoft.com/office/drawing/2014/main" val="10006"/>
                  </a:ext>
                </a:extLst>
              </a:tr>
            </a:tbl>
          </a:graphicData>
        </a:graphic>
      </p:graphicFrame>
      <p:sp>
        <p:nvSpPr>
          <p:cNvPr id="118" name="Google Shape;118;p4"/>
          <p:cNvSpPr txBox="1"/>
          <p:nvPr/>
        </p:nvSpPr>
        <p:spPr>
          <a:xfrm>
            <a:off x="4154000" y="5903700"/>
            <a:ext cx="36291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800" dirty="0">
                <a:solidFill>
                  <a:srgbClr val="FF0000"/>
                </a:solidFill>
                <a:latin typeface="Calibri"/>
                <a:ea typeface="Calibri"/>
                <a:cs typeface="Calibri"/>
                <a:sym typeface="Calibri"/>
              </a:rPr>
              <a:t>Please refer to page 7 of the site report</a:t>
            </a:r>
            <a:endParaRPr dirty="0">
              <a:solidFill>
                <a:schemeClr val="dk1"/>
              </a:solidFill>
            </a:endParaRPr>
          </a:p>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124690" y="247649"/>
            <a:ext cx="2003047"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202</a:t>
            </a:r>
            <a:r>
              <a:rPr lang="en-US" sz="2800">
                <a:solidFill>
                  <a:srgbClr val="2F5496"/>
                </a:solidFill>
              </a:rPr>
              <a:t>5</a:t>
            </a:r>
            <a:endParaRPr/>
          </a:p>
        </p:txBody>
      </p:sp>
      <p:pic>
        <p:nvPicPr>
          <p:cNvPr id="124" name="Google Shape;124;p5" descr="A picture containing chart&#10;&#10;Description automatically generated"/>
          <p:cNvPicPr preferRelativeResize="0">
            <a:picLocks noGrp="1"/>
          </p:cNvPicPr>
          <p:nvPr>
            <p:ph type="body" idx="1"/>
          </p:nvPr>
        </p:nvPicPr>
        <p:blipFill rotWithShape="1">
          <a:blip r:embed="rId3">
            <a:alphaModFix/>
          </a:blip>
          <a:srcRect/>
          <a:stretch/>
        </p:blipFill>
        <p:spPr>
          <a:xfrm>
            <a:off x="971550" y="1805302"/>
            <a:ext cx="3816948" cy="4565934"/>
          </a:xfrm>
          <a:prstGeom prst="rect">
            <a:avLst/>
          </a:prstGeom>
          <a:noFill/>
          <a:ln>
            <a:noFill/>
          </a:ln>
        </p:spPr>
      </p:pic>
      <p:sp>
        <p:nvSpPr>
          <p:cNvPr id="125" name="Google Shape;125;p5"/>
          <p:cNvSpPr txBox="1"/>
          <p:nvPr/>
        </p:nvSpPr>
        <p:spPr>
          <a:xfrm>
            <a:off x="838200" y="872836"/>
            <a:ext cx="105156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F5496"/>
                </a:solidFill>
                <a:latin typeface="Calibri"/>
                <a:ea typeface="Calibri"/>
                <a:cs typeface="Calibri"/>
                <a:sym typeface="Calibri"/>
              </a:rPr>
              <a:t>Glycaemic control - Slide 1 </a:t>
            </a:r>
            <a:endParaRPr/>
          </a:p>
        </p:txBody>
      </p:sp>
      <p:sp>
        <p:nvSpPr>
          <p:cNvPr id="126" name="Google Shape;126;p5"/>
          <p:cNvSpPr txBox="1"/>
          <p:nvPr/>
        </p:nvSpPr>
        <p:spPr>
          <a:xfrm>
            <a:off x="3272176" y="4145763"/>
            <a:ext cx="77847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Insert % </a:t>
            </a:r>
            <a:endParaRPr/>
          </a:p>
        </p:txBody>
      </p:sp>
      <p:sp>
        <p:nvSpPr>
          <p:cNvPr id="127" name="Google Shape;127;p5"/>
          <p:cNvSpPr txBox="1"/>
          <p:nvPr/>
        </p:nvSpPr>
        <p:spPr>
          <a:xfrm>
            <a:off x="3272176" y="5254558"/>
            <a:ext cx="77847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Insert %</a:t>
            </a:r>
            <a:endParaRPr/>
          </a:p>
        </p:txBody>
      </p:sp>
      <p:graphicFrame>
        <p:nvGraphicFramePr>
          <p:cNvPr id="128" name="Google Shape;128;p5"/>
          <p:cNvGraphicFramePr/>
          <p:nvPr/>
        </p:nvGraphicFramePr>
        <p:xfrm>
          <a:off x="5347854" y="2899064"/>
          <a:ext cx="5687325" cy="3212075"/>
        </p:xfrm>
        <a:graphic>
          <a:graphicData uri="http://schemas.openxmlformats.org/drawingml/2006/table">
            <a:tbl>
              <a:tblPr firstRow="1" bandRow="1">
                <a:noFill/>
                <a:tableStyleId>{BFCCA8E5-04E4-4DB1-B5CC-07E0E728C676}</a:tableStyleId>
              </a:tblPr>
              <a:tblGrid>
                <a:gridCol w="1895775">
                  <a:extLst>
                    <a:ext uri="{9D8B030D-6E8A-4147-A177-3AD203B41FA5}">
                      <a16:colId xmlns:a16="http://schemas.microsoft.com/office/drawing/2014/main" val="20000"/>
                    </a:ext>
                  </a:extLst>
                </a:gridCol>
                <a:gridCol w="1895775">
                  <a:extLst>
                    <a:ext uri="{9D8B030D-6E8A-4147-A177-3AD203B41FA5}">
                      <a16:colId xmlns:a16="http://schemas.microsoft.com/office/drawing/2014/main" val="20001"/>
                    </a:ext>
                  </a:extLst>
                </a:gridCol>
                <a:gridCol w="1895775">
                  <a:extLst>
                    <a:ext uri="{9D8B030D-6E8A-4147-A177-3AD203B41FA5}">
                      <a16:colId xmlns:a16="http://schemas.microsoft.com/office/drawing/2014/main" val="20002"/>
                    </a:ext>
                  </a:extLst>
                </a:gridCol>
              </a:tblGrid>
              <a:tr h="10547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lnSpc>
                          <a:spcPct val="150000"/>
                        </a:lnSpc>
                        <a:spcBef>
                          <a:spcPts val="0"/>
                        </a:spcBef>
                        <a:spcAft>
                          <a:spcPts val="0"/>
                        </a:spcAft>
                        <a:buNone/>
                      </a:pPr>
                      <a:r>
                        <a:rPr lang="en-US" sz="2400">
                          <a:solidFill>
                            <a:schemeClr val="accent1"/>
                          </a:solidFill>
                        </a:rPr>
                        <a:t>Our site</a:t>
                      </a:r>
                      <a:endParaRPr/>
                    </a:p>
                  </a:txBody>
                  <a:tcPr marL="91450" marR="91450" marT="45725" marB="45725">
                    <a:solidFill>
                      <a:srgbClr val="D0CECE"/>
                    </a:solidFill>
                  </a:tcPr>
                </a:tc>
                <a:tc>
                  <a:txBody>
                    <a:bodyPr/>
                    <a:lstStyle/>
                    <a:p>
                      <a:pPr marL="0" marR="0" lvl="0" indent="0" algn="ctr" rtl="0">
                        <a:lnSpc>
                          <a:spcPct val="150000"/>
                        </a:lnSpc>
                        <a:spcBef>
                          <a:spcPts val="0"/>
                        </a:spcBef>
                        <a:spcAft>
                          <a:spcPts val="0"/>
                        </a:spcAft>
                        <a:buNone/>
                      </a:pPr>
                      <a:r>
                        <a:rPr lang="en-US" sz="2400">
                          <a:solidFill>
                            <a:schemeClr val="accent1"/>
                          </a:solidFill>
                        </a:rPr>
                        <a:t>Other similar sites</a:t>
                      </a:r>
                      <a:endParaRPr/>
                    </a:p>
                  </a:txBody>
                  <a:tcPr marL="91450" marR="91450" marT="45725" marB="45725">
                    <a:solidFill>
                      <a:srgbClr val="D0CECE"/>
                    </a:solidFill>
                  </a:tcPr>
                </a:tc>
                <a:extLst>
                  <a:ext uri="{0D108BD9-81ED-4DB2-BD59-A6C34878D82A}">
                    <a16:rowId xmlns:a16="http://schemas.microsoft.com/office/drawing/2014/main" val="10000"/>
                  </a:ext>
                </a:extLst>
              </a:tr>
              <a:tr h="1039675">
                <a:tc>
                  <a:txBody>
                    <a:bodyPr/>
                    <a:lstStyle/>
                    <a:p>
                      <a:pPr marL="0" marR="0" lvl="0" indent="0" algn="ctr" rtl="0">
                        <a:lnSpc>
                          <a:spcPct val="150000"/>
                        </a:lnSpc>
                        <a:spcBef>
                          <a:spcPts val="0"/>
                        </a:spcBef>
                        <a:spcAft>
                          <a:spcPts val="0"/>
                        </a:spcAft>
                        <a:buNone/>
                      </a:pPr>
                      <a:r>
                        <a:rPr lang="en-US" sz="3600"/>
                        <a:t>Type 1</a:t>
                      </a:r>
                      <a:endParaRPr/>
                    </a:p>
                  </a:txBody>
                  <a:tcPr marL="91450" marR="91450" marT="45725" marB="45725">
                    <a:solidFill>
                      <a:srgbClr val="D8E2F3"/>
                    </a:solidFill>
                  </a:tcPr>
                </a:tc>
                <a:tc>
                  <a:txBody>
                    <a:bodyPr/>
                    <a:lstStyle/>
                    <a:p>
                      <a:pPr marL="0" marR="0" lvl="0" indent="0" algn="ctr" rtl="0">
                        <a:lnSpc>
                          <a:spcPct val="150000"/>
                        </a:lnSpc>
                        <a:spcBef>
                          <a:spcPts val="0"/>
                        </a:spcBef>
                        <a:spcAft>
                          <a:spcPts val="0"/>
                        </a:spcAft>
                        <a:buNone/>
                      </a:pPr>
                      <a:r>
                        <a:rPr lang="en-US" sz="3600">
                          <a:solidFill>
                            <a:srgbClr val="FF0000"/>
                          </a:solidFill>
                        </a:rPr>
                        <a:t>Insert %</a:t>
                      </a:r>
                      <a:endParaRPr/>
                    </a:p>
                  </a:txBody>
                  <a:tcPr marL="91450" marR="91450" marT="45725" marB="45725">
                    <a:solidFill>
                      <a:srgbClr val="D8E2F3"/>
                    </a:solidFill>
                  </a:tcPr>
                </a:tc>
                <a:tc>
                  <a:txBody>
                    <a:bodyPr/>
                    <a:lstStyle/>
                    <a:p>
                      <a:pPr marL="0" marR="0" lvl="0" indent="0" algn="ctr" rtl="0">
                        <a:lnSpc>
                          <a:spcPct val="150000"/>
                        </a:lnSpc>
                        <a:spcBef>
                          <a:spcPts val="0"/>
                        </a:spcBef>
                        <a:spcAft>
                          <a:spcPts val="0"/>
                        </a:spcAft>
                        <a:buClr>
                          <a:srgbClr val="FF0000"/>
                        </a:buClr>
                        <a:buSzPts val="3600"/>
                        <a:buFont typeface="Calibri"/>
                        <a:buNone/>
                      </a:pPr>
                      <a:r>
                        <a:rPr lang="en-US" sz="3600">
                          <a:solidFill>
                            <a:srgbClr val="FF0000"/>
                          </a:solidFill>
                        </a:rPr>
                        <a:t>Insert %</a:t>
                      </a:r>
                      <a:endParaRPr/>
                    </a:p>
                  </a:txBody>
                  <a:tcPr marL="91450" marR="91450" marT="45725" marB="45725">
                    <a:solidFill>
                      <a:srgbClr val="D8E2F3"/>
                    </a:solidFill>
                  </a:tcPr>
                </a:tc>
                <a:extLst>
                  <a:ext uri="{0D108BD9-81ED-4DB2-BD59-A6C34878D82A}">
                    <a16:rowId xmlns:a16="http://schemas.microsoft.com/office/drawing/2014/main" val="10001"/>
                  </a:ext>
                </a:extLst>
              </a:tr>
              <a:tr h="1040375">
                <a:tc>
                  <a:txBody>
                    <a:bodyPr/>
                    <a:lstStyle/>
                    <a:p>
                      <a:pPr marL="0" marR="0" lvl="0" indent="0" algn="ctr" rtl="0">
                        <a:lnSpc>
                          <a:spcPct val="150000"/>
                        </a:lnSpc>
                        <a:spcBef>
                          <a:spcPts val="0"/>
                        </a:spcBef>
                        <a:spcAft>
                          <a:spcPts val="0"/>
                        </a:spcAft>
                        <a:buNone/>
                      </a:pPr>
                      <a:r>
                        <a:rPr lang="en-US" sz="3600"/>
                        <a:t>Type 2</a:t>
                      </a:r>
                      <a:endParaRPr/>
                    </a:p>
                  </a:txBody>
                  <a:tcPr marL="91450" marR="91450" marT="45725" marB="45725">
                    <a:solidFill>
                      <a:srgbClr val="B3C6E7"/>
                    </a:solidFill>
                  </a:tcPr>
                </a:tc>
                <a:tc>
                  <a:txBody>
                    <a:bodyPr/>
                    <a:lstStyle/>
                    <a:p>
                      <a:pPr marL="0" marR="0" lvl="0" indent="0" algn="ctr" rtl="0">
                        <a:lnSpc>
                          <a:spcPct val="150000"/>
                        </a:lnSpc>
                        <a:spcBef>
                          <a:spcPts val="0"/>
                        </a:spcBef>
                        <a:spcAft>
                          <a:spcPts val="0"/>
                        </a:spcAft>
                        <a:buNone/>
                      </a:pPr>
                      <a:r>
                        <a:rPr lang="en-US" sz="3600">
                          <a:solidFill>
                            <a:srgbClr val="FF0000"/>
                          </a:solidFill>
                        </a:rPr>
                        <a:t>Insert %</a:t>
                      </a:r>
                      <a:endParaRPr/>
                    </a:p>
                  </a:txBody>
                  <a:tcPr marL="91450" marR="91450" marT="45725" marB="45725">
                    <a:solidFill>
                      <a:srgbClr val="B3C6E7"/>
                    </a:solidFill>
                  </a:tcPr>
                </a:tc>
                <a:tc>
                  <a:txBody>
                    <a:bodyPr/>
                    <a:lstStyle/>
                    <a:p>
                      <a:pPr marL="0" marR="0" lvl="0" indent="0" algn="ctr" rtl="0">
                        <a:lnSpc>
                          <a:spcPct val="150000"/>
                        </a:lnSpc>
                        <a:spcBef>
                          <a:spcPts val="0"/>
                        </a:spcBef>
                        <a:spcAft>
                          <a:spcPts val="0"/>
                        </a:spcAft>
                        <a:buClr>
                          <a:srgbClr val="FF0000"/>
                        </a:buClr>
                        <a:buSzPts val="3600"/>
                        <a:buFont typeface="Calibri"/>
                        <a:buNone/>
                      </a:pPr>
                      <a:r>
                        <a:rPr lang="en-US" sz="3600">
                          <a:solidFill>
                            <a:srgbClr val="FF0000"/>
                          </a:solidFill>
                        </a:rPr>
                        <a:t>Insert %</a:t>
                      </a:r>
                      <a:endParaRPr/>
                    </a:p>
                  </a:txBody>
                  <a:tcPr marL="91450" marR="91450" marT="45725" marB="45725">
                    <a:solidFill>
                      <a:srgbClr val="B3C6E7"/>
                    </a:solidFill>
                  </a:tcPr>
                </a:tc>
                <a:extLst>
                  <a:ext uri="{0D108BD9-81ED-4DB2-BD59-A6C34878D82A}">
                    <a16:rowId xmlns:a16="http://schemas.microsoft.com/office/drawing/2014/main" val="10002"/>
                  </a:ext>
                </a:extLst>
              </a:tr>
            </a:tbl>
          </a:graphicData>
        </a:graphic>
      </p:graphicFrame>
      <p:sp>
        <p:nvSpPr>
          <p:cNvPr id="129" name="Google Shape;129;p5"/>
          <p:cNvSpPr txBox="1"/>
          <p:nvPr/>
        </p:nvSpPr>
        <p:spPr>
          <a:xfrm>
            <a:off x="7216877" y="2123767"/>
            <a:ext cx="363793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Calibri"/>
                <a:ea typeface="Calibri"/>
                <a:cs typeface="Calibri"/>
                <a:sym typeface="Calibri"/>
              </a:rPr>
              <a:t>Mean HbA1c</a:t>
            </a:r>
            <a:endParaRPr/>
          </a:p>
        </p:txBody>
      </p:sp>
      <p:sp>
        <p:nvSpPr>
          <p:cNvPr id="130" name="Google Shape;130;p5"/>
          <p:cNvSpPr/>
          <p:nvPr/>
        </p:nvSpPr>
        <p:spPr>
          <a:xfrm>
            <a:off x="2492188" y="2779059"/>
            <a:ext cx="188259" cy="18825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5"/>
          <p:cNvSpPr txBox="1"/>
          <p:nvPr/>
        </p:nvSpPr>
        <p:spPr>
          <a:xfrm>
            <a:off x="2380128" y="2580800"/>
            <a:ext cx="30031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2F5496"/>
                </a:solidFill>
                <a:latin typeface="Calibri"/>
                <a:ea typeface="Calibri"/>
                <a:cs typeface="Calibri"/>
                <a:sym typeface="Calibri"/>
              </a:rPr>
              <a:t>≤</a:t>
            </a:r>
            <a:endParaRPr/>
          </a:p>
        </p:txBody>
      </p:sp>
      <p:sp>
        <p:nvSpPr>
          <p:cNvPr id="132" name="Google Shape;132;p5"/>
          <p:cNvSpPr txBox="1"/>
          <p:nvPr/>
        </p:nvSpPr>
        <p:spPr>
          <a:xfrm>
            <a:off x="5953513" y="6224425"/>
            <a:ext cx="4476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8 of the site report</a:t>
            </a:r>
            <a:endParaRPr dirty="0">
              <a:solidFill>
                <a:schemeClr val="dk1"/>
              </a:solidFill>
            </a:endParaRPr>
          </a:p>
          <a:p>
            <a:pPr marL="0" lvl="0" indent="0" algn="l" rtl="0">
              <a:spcBef>
                <a:spcPts val="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124690" y="247649"/>
            <a:ext cx="2117347"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202</a:t>
            </a:r>
            <a:r>
              <a:rPr lang="en-US" sz="2800">
                <a:solidFill>
                  <a:srgbClr val="2F5496"/>
                </a:solidFill>
              </a:rPr>
              <a:t>5</a:t>
            </a:r>
            <a:endParaRPr/>
          </a:p>
        </p:txBody>
      </p:sp>
      <p:sp>
        <p:nvSpPr>
          <p:cNvPr id="138" name="Google Shape;13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000"/>
              <a:buNone/>
            </a:pPr>
            <a:r>
              <a:rPr lang="en-US" sz="2000">
                <a:solidFill>
                  <a:srgbClr val="FF0000"/>
                </a:solidFill>
              </a:rPr>
              <a:t>  </a:t>
            </a:r>
            <a:endParaRPr/>
          </a:p>
        </p:txBody>
      </p:sp>
      <p:sp>
        <p:nvSpPr>
          <p:cNvPr id="139" name="Google Shape;139;p6"/>
          <p:cNvSpPr txBox="1"/>
          <p:nvPr/>
        </p:nvSpPr>
        <p:spPr>
          <a:xfrm>
            <a:off x="124690" y="672001"/>
            <a:ext cx="1170975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F5496"/>
                </a:solidFill>
                <a:latin typeface="Calibri"/>
                <a:ea typeface="Calibri"/>
                <a:cs typeface="Calibri"/>
                <a:sym typeface="Calibri"/>
              </a:rPr>
              <a:t>Glycaemic control Slide 2 – HbA1c distribution</a:t>
            </a:r>
            <a:endParaRPr/>
          </a:p>
        </p:txBody>
      </p:sp>
      <p:sp>
        <p:nvSpPr>
          <p:cNvPr id="140" name="Google Shape;140;p6"/>
          <p:cNvSpPr txBox="1"/>
          <p:nvPr/>
        </p:nvSpPr>
        <p:spPr>
          <a:xfrm>
            <a:off x="7670377" y="2274838"/>
            <a:ext cx="3475500" cy="2678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400"/>
              <a:buFont typeface="Calibri"/>
              <a:buNone/>
            </a:pPr>
            <a:r>
              <a:rPr lang="en-US" sz="2400">
                <a:solidFill>
                  <a:srgbClr val="FF0000"/>
                </a:solidFill>
                <a:latin typeface="Calibri"/>
                <a:ea typeface="Calibri"/>
                <a:cs typeface="Calibri"/>
                <a:sym typeface="Calibri"/>
              </a:rPr>
              <a:t>Insert screenshot from report that looks similar to this, as shown on page 8.</a:t>
            </a:r>
            <a:endParaRPr/>
          </a:p>
          <a:p>
            <a:pPr marL="0" marR="0" lvl="0" indent="0" algn="l" rtl="0">
              <a:spcBef>
                <a:spcPts val="0"/>
              </a:spcBef>
              <a:spcAft>
                <a:spcPts val="0"/>
              </a:spcAft>
              <a:buClr>
                <a:srgbClr val="FF0000"/>
              </a:buClr>
              <a:buSzPts val="2400"/>
              <a:buFont typeface="Calibri"/>
              <a:buNone/>
            </a:pPr>
            <a:r>
              <a:rPr lang="en-US" sz="2400">
                <a:solidFill>
                  <a:srgbClr val="FF0000"/>
                </a:solidFill>
                <a:latin typeface="Calibri"/>
                <a:ea typeface="Calibri"/>
                <a:cs typeface="Calibri"/>
                <a:sym typeface="Calibri"/>
              </a:rPr>
              <a:t>Delete this example picture and this red text before presenting</a:t>
            </a:r>
            <a:endParaRPr/>
          </a:p>
        </p:txBody>
      </p:sp>
      <p:grpSp>
        <p:nvGrpSpPr>
          <p:cNvPr id="141" name="Google Shape;141;p6"/>
          <p:cNvGrpSpPr/>
          <p:nvPr/>
        </p:nvGrpSpPr>
        <p:grpSpPr>
          <a:xfrm>
            <a:off x="1105454" y="1547089"/>
            <a:ext cx="5322699" cy="4682628"/>
            <a:chOff x="1448354" y="1432789"/>
            <a:chExt cx="5322699" cy="4682628"/>
          </a:xfrm>
        </p:grpSpPr>
        <p:pic>
          <p:nvPicPr>
            <p:cNvPr id="142" name="Google Shape;142;p6"/>
            <p:cNvPicPr preferRelativeResize="0"/>
            <p:nvPr/>
          </p:nvPicPr>
          <p:blipFill rotWithShape="1">
            <a:blip r:embed="rId3">
              <a:alphaModFix/>
            </a:blip>
            <a:srcRect/>
            <a:stretch/>
          </p:blipFill>
          <p:spPr>
            <a:xfrm>
              <a:off x="1448354" y="1432789"/>
              <a:ext cx="5322699" cy="4682628"/>
            </a:xfrm>
            <a:prstGeom prst="rect">
              <a:avLst/>
            </a:prstGeom>
            <a:noFill/>
            <a:ln>
              <a:noFill/>
            </a:ln>
          </p:spPr>
        </p:pic>
        <p:sp>
          <p:nvSpPr>
            <p:cNvPr id="143" name="Google Shape;143;p6"/>
            <p:cNvSpPr txBox="1"/>
            <p:nvPr/>
          </p:nvSpPr>
          <p:spPr>
            <a:xfrm rot="-1651699">
              <a:off x="2661787" y="3369905"/>
              <a:ext cx="289583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Calibri"/>
                  <a:ea typeface="Calibri"/>
                  <a:cs typeface="Calibri"/>
                  <a:sym typeface="Calibri"/>
                </a:rPr>
                <a:t>EXAMPLE</a:t>
              </a:r>
              <a:r>
                <a:rPr lang="en-US" sz="3200">
                  <a:solidFill>
                    <a:srgbClr val="0070C0"/>
                  </a:solidFill>
                  <a:latin typeface="Calibri"/>
                  <a:ea typeface="Calibri"/>
                  <a:cs typeface="Calibri"/>
                  <a:sym typeface="Calibri"/>
                </a:rPr>
                <a:t> </a:t>
              </a:r>
              <a:r>
                <a:rPr lang="en-US" sz="3200">
                  <a:solidFill>
                    <a:srgbClr val="FF0000"/>
                  </a:solidFill>
                  <a:latin typeface="Calibri"/>
                  <a:ea typeface="Calibri"/>
                  <a:cs typeface="Calibri"/>
                  <a:sym typeface="Calibri"/>
                </a:rPr>
                <a:t>ONLY</a:t>
              </a:r>
              <a:endParaRPr/>
            </a:p>
          </p:txBody>
        </p:sp>
      </p:grpSp>
      <p:sp>
        <p:nvSpPr>
          <p:cNvPr id="144" name="Google Shape;144;p6"/>
          <p:cNvSpPr txBox="1"/>
          <p:nvPr/>
        </p:nvSpPr>
        <p:spPr>
          <a:xfrm>
            <a:off x="3907225" y="5997000"/>
            <a:ext cx="5847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9 of the site report</a:t>
            </a:r>
            <a:endParaRPr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p:nvPr/>
        </p:nvSpPr>
        <p:spPr>
          <a:xfrm>
            <a:off x="146568" y="112991"/>
            <a:ext cx="177696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2F5496"/>
                </a:solidFill>
                <a:latin typeface="Calibri"/>
                <a:ea typeface="Calibri"/>
                <a:cs typeface="Calibri"/>
                <a:sym typeface="Calibri"/>
              </a:rPr>
              <a:t>ADCQR 2025</a:t>
            </a:r>
            <a:endParaRPr sz="2400">
              <a:solidFill>
                <a:schemeClr val="dk1"/>
              </a:solidFill>
              <a:latin typeface="Calibri"/>
              <a:ea typeface="Calibri"/>
              <a:cs typeface="Calibri"/>
              <a:sym typeface="Calibri"/>
            </a:endParaRPr>
          </a:p>
        </p:txBody>
      </p:sp>
      <p:sp>
        <p:nvSpPr>
          <p:cNvPr id="150" name="Google Shape;150;p7"/>
          <p:cNvSpPr/>
          <p:nvPr/>
        </p:nvSpPr>
        <p:spPr>
          <a:xfrm>
            <a:off x="146567" y="482324"/>
            <a:ext cx="1183734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2F5496"/>
                </a:solidFill>
                <a:latin typeface="Calibri"/>
                <a:ea typeface="Calibri"/>
                <a:cs typeface="Calibri"/>
                <a:sym typeface="Calibri"/>
              </a:rPr>
              <a:t>Clinical variation in glycaemic control – T1DM/T2DM</a:t>
            </a:r>
            <a:endParaRPr/>
          </a:p>
        </p:txBody>
      </p:sp>
      <p:grpSp>
        <p:nvGrpSpPr>
          <p:cNvPr id="151" name="Google Shape;151;p7"/>
          <p:cNvGrpSpPr/>
          <p:nvPr/>
        </p:nvGrpSpPr>
        <p:grpSpPr>
          <a:xfrm>
            <a:off x="815240" y="1973826"/>
            <a:ext cx="6292645" cy="2910348"/>
            <a:chOff x="815240" y="1973826"/>
            <a:chExt cx="6292645" cy="2910348"/>
          </a:xfrm>
        </p:grpSpPr>
        <p:pic>
          <p:nvPicPr>
            <p:cNvPr id="152" name="Google Shape;152;p7"/>
            <p:cNvPicPr preferRelativeResize="0"/>
            <p:nvPr/>
          </p:nvPicPr>
          <p:blipFill rotWithShape="1">
            <a:blip r:embed="rId3">
              <a:alphaModFix/>
            </a:blip>
            <a:srcRect/>
            <a:stretch/>
          </p:blipFill>
          <p:spPr>
            <a:xfrm>
              <a:off x="815240" y="1973826"/>
              <a:ext cx="6292645" cy="2910348"/>
            </a:xfrm>
            <a:prstGeom prst="rect">
              <a:avLst/>
            </a:prstGeom>
            <a:noFill/>
            <a:ln>
              <a:noFill/>
            </a:ln>
          </p:spPr>
        </p:pic>
        <p:sp>
          <p:nvSpPr>
            <p:cNvPr id="153" name="Google Shape;153;p7"/>
            <p:cNvSpPr/>
            <p:nvPr/>
          </p:nvSpPr>
          <p:spPr>
            <a:xfrm rot="-1292256">
              <a:off x="2102558" y="2881716"/>
              <a:ext cx="30925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FF0000"/>
                  </a:solidFill>
                  <a:latin typeface="Calibri"/>
                  <a:ea typeface="Calibri"/>
                  <a:cs typeface="Calibri"/>
                  <a:sym typeface="Calibri"/>
                </a:rPr>
                <a:t>EXAMPLE</a:t>
              </a:r>
              <a:r>
                <a:rPr lang="en-US" sz="3600">
                  <a:solidFill>
                    <a:srgbClr val="0070C0"/>
                  </a:solidFill>
                  <a:latin typeface="Calibri"/>
                  <a:ea typeface="Calibri"/>
                  <a:cs typeface="Calibri"/>
                  <a:sym typeface="Calibri"/>
                </a:rPr>
                <a:t> </a:t>
              </a:r>
              <a:r>
                <a:rPr lang="en-US" sz="3600">
                  <a:solidFill>
                    <a:srgbClr val="FF0000"/>
                  </a:solidFill>
                  <a:latin typeface="Calibri"/>
                  <a:ea typeface="Calibri"/>
                  <a:cs typeface="Calibri"/>
                  <a:sym typeface="Calibri"/>
                </a:rPr>
                <a:t>ONLY</a:t>
              </a:r>
              <a:endParaRPr/>
            </a:p>
          </p:txBody>
        </p:sp>
      </p:grpSp>
      <p:sp>
        <p:nvSpPr>
          <p:cNvPr id="154" name="Google Shape;154;p7"/>
          <p:cNvSpPr txBox="1"/>
          <p:nvPr/>
        </p:nvSpPr>
        <p:spPr>
          <a:xfrm>
            <a:off x="7772400" y="1776045"/>
            <a:ext cx="3745523"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latin typeface="Calibri"/>
                <a:ea typeface="Calibri"/>
                <a:cs typeface="Calibri"/>
                <a:sym typeface="Calibri"/>
              </a:rPr>
              <a:t>Use T1DM and T2DM risk adjusted funnel plots on page 10 of the site report</a:t>
            </a:r>
            <a:br>
              <a:rPr lang="en-US" sz="2400">
                <a:solidFill>
                  <a:srgbClr val="FF0000"/>
                </a:solidFill>
                <a:latin typeface="Calibri"/>
                <a:ea typeface="Calibri"/>
                <a:cs typeface="Calibri"/>
                <a:sym typeface="Calibri"/>
              </a:rPr>
            </a:br>
            <a:endParaRPr sz="2400">
              <a:solidFill>
                <a:srgbClr val="FF0000"/>
              </a:solidFill>
              <a:latin typeface="Calibri"/>
              <a:ea typeface="Calibri"/>
              <a:cs typeface="Calibri"/>
              <a:sym typeface="Calibri"/>
            </a:endParaRPr>
          </a:p>
          <a:p>
            <a:pPr marL="0" marR="0" lvl="0" indent="0" algn="l" rtl="0">
              <a:spcBef>
                <a:spcPts val="0"/>
              </a:spcBef>
              <a:spcAft>
                <a:spcPts val="0"/>
              </a:spcAft>
              <a:buNone/>
            </a:pPr>
            <a:r>
              <a:rPr lang="en-US" sz="2400">
                <a:solidFill>
                  <a:srgbClr val="FF0000"/>
                </a:solidFill>
                <a:latin typeface="Calibri"/>
                <a:ea typeface="Calibri"/>
                <a:cs typeface="Calibri"/>
                <a:sym typeface="Calibri"/>
              </a:rPr>
              <a:t>Information to interpret funnel plots is in the methods section on page 5</a:t>
            </a:r>
            <a:endParaRPr/>
          </a:p>
        </p:txBody>
      </p:sp>
      <p:sp>
        <p:nvSpPr>
          <p:cNvPr id="155" name="Google Shape;155;p7"/>
          <p:cNvSpPr txBox="1"/>
          <p:nvPr/>
        </p:nvSpPr>
        <p:spPr>
          <a:xfrm>
            <a:off x="3192450" y="6013750"/>
            <a:ext cx="5745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12 of the site report</a:t>
            </a:r>
            <a:endParaRPr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p:nvPr/>
        </p:nvSpPr>
        <p:spPr>
          <a:xfrm>
            <a:off x="146568" y="112991"/>
            <a:ext cx="177696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2F5496"/>
                </a:solidFill>
                <a:latin typeface="Calibri"/>
                <a:ea typeface="Calibri"/>
                <a:cs typeface="Calibri"/>
                <a:sym typeface="Calibri"/>
              </a:rPr>
              <a:t>ADCQR 2025</a:t>
            </a:r>
            <a:endParaRPr sz="2400">
              <a:solidFill>
                <a:schemeClr val="dk1"/>
              </a:solidFill>
              <a:latin typeface="Calibri"/>
              <a:ea typeface="Calibri"/>
              <a:cs typeface="Calibri"/>
              <a:sym typeface="Calibri"/>
            </a:endParaRPr>
          </a:p>
        </p:txBody>
      </p:sp>
      <p:sp>
        <p:nvSpPr>
          <p:cNvPr id="161" name="Google Shape;161;p8"/>
          <p:cNvSpPr/>
          <p:nvPr/>
        </p:nvSpPr>
        <p:spPr>
          <a:xfrm>
            <a:off x="313953" y="614297"/>
            <a:ext cx="11837400" cy="6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2F5496"/>
                </a:solidFill>
                <a:latin typeface="Calibri"/>
                <a:ea typeface="Calibri"/>
                <a:cs typeface="Calibri"/>
                <a:sym typeface="Calibri"/>
              </a:rPr>
              <a:t>Clinical variation in rates of hypoglycaemia– T1DM/T2DM</a:t>
            </a:r>
            <a:endParaRPr/>
          </a:p>
        </p:txBody>
      </p:sp>
      <p:grpSp>
        <p:nvGrpSpPr>
          <p:cNvPr id="162" name="Google Shape;162;p8"/>
          <p:cNvGrpSpPr/>
          <p:nvPr/>
        </p:nvGrpSpPr>
        <p:grpSpPr>
          <a:xfrm>
            <a:off x="1163849" y="1790471"/>
            <a:ext cx="5325218" cy="3277057"/>
            <a:chOff x="1163849" y="1790471"/>
            <a:chExt cx="5325218" cy="3277057"/>
          </a:xfrm>
        </p:grpSpPr>
        <p:pic>
          <p:nvPicPr>
            <p:cNvPr id="163" name="Google Shape;163;p8"/>
            <p:cNvPicPr preferRelativeResize="0"/>
            <p:nvPr/>
          </p:nvPicPr>
          <p:blipFill rotWithShape="1">
            <a:blip r:embed="rId3">
              <a:alphaModFix/>
            </a:blip>
            <a:srcRect/>
            <a:stretch/>
          </p:blipFill>
          <p:spPr>
            <a:xfrm>
              <a:off x="1163849" y="1790471"/>
              <a:ext cx="5325218" cy="3277057"/>
            </a:xfrm>
            <a:prstGeom prst="rect">
              <a:avLst/>
            </a:prstGeom>
            <a:noFill/>
            <a:ln>
              <a:noFill/>
            </a:ln>
          </p:spPr>
        </p:pic>
        <p:sp>
          <p:nvSpPr>
            <p:cNvPr id="164" name="Google Shape;164;p8"/>
            <p:cNvSpPr/>
            <p:nvPr/>
          </p:nvSpPr>
          <p:spPr>
            <a:xfrm rot="-1292256">
              <a:off x="2102558" y="2881716"/>
              <a:ext cx="30925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FF0000"/>
                  </a:solidFill>
                  <a:latin typeface="Calibri"/>
                  <a:ea typeface="Calibri"/>
                  <a:cs typeface="Calibri"/>
                  <a:sym typeface="Calibri"/>
                </a:rPr>
                <a:t>EXAMPLE</a:t>
              </a:r>
              <a:r>
                <a:rPr lang="en-US" sz="3600">
                  <a:solidFill>
                    <a:srgbClr val="0070C0"/>
                  </a:solidFill>
                  <a:latin typeface="Calibri"/>
                  <a:ea typeface="Calibri"/>
                  <a:cs typeface="Calibri"/>
                  <a:sym typeface="Calibri"/>
                </a:rPr>
                <a:t> </a:t>
              </a:r>
              <a:r>
                <a:rPr lang="en-US" sz="3600">
                  <a:solidFill>
                    <a:srgbClr val="FF0000"/>
                  </a:solidFill>
                  <a:latin typeface="Calibri"/>
                  <a:ea typeface="Calibri"/>
                  <a:cs typeface="Calibri"/>
                  <a:sym typeface="Calibri"/>
                </a:rPr>
                <a:t>ONLY</a:t>
              </a:r>
              <a:endParaRPr/>
            </a:p>
          </p:txBody>
        </p:sp>
      </p:grpSp>
      <p:sp>
        <p:nvSpPr>
          <p:cNvPr id="165" name="Google Shape;165;p8"/>
          <p:cNvSpPr txBox="1"/>
          <p:nvPr/>
        </p:nvSpPr>
        <p:spPr>
          <a:xfrm>
            <a:off x="7772400" y="1776045"/>
            <a:ext cx="3745523"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latin typeface="Calibri"/>
                <a:ea typeface="Calibri"/>
                <a:cs typeface="Calibri"/>
                <a:sym typeface="Calibri"/>
              </a:rPr>
              <a:t>Use T1DM and T2DM risk adjusted funnel plots on page 11 of the site report</a:t>
            </a:r>
            <a:br>
              <a:rPr lang="en-US" sz="2400">
                <a:solidFill>
                  <a:srgbClr val="FF0000"/>
                </a:solidFill>
                <a:latin typeface="Calibri"/>
                <a:ea typeface="Calibri"/>
                <a:cs typeface="Calibri"/>
                <a:sym typeface="Calibri"/>
              </a:rPr>
            </a:br>
            <a:endParaRPr sz="2400">
              <a:solidFill>
                <a:srgbClr val="FF0000"/>
              </a:solidFill>
              <a:latin typeface="Calibri"/>
              <a:ea typeface="Calibri"/>
              <a:cs typeface="Calibri"/>
              <a:sym typeface="Calibri"/>
            </a:endParaRPr>
          </a:p>
          <a:p>
            <a:pPr marL="0" marR="0" lvl="0" indent="0" algn="l" rtl="0">
              <a:spcBef>
                <a:spcPts val="0"/>
              </a:spcBef>
              <a:spcAft>
                <a:spcPts val="0"/>
              </a:spcAft>
              <a:buNone/>
            </a:pPr>
            <a:r>
              <a:rPr lang="en-US" sz="2400">
                <a:solidFill>
                  <a:srgbClr val="FF0000"/>
                </a:solidFill>
                <a:latin typeface="Calibri"/>
                <a:ea typeface="Calibri"/>
                <a:cs typeface="Calibri"/>
                <a:sym typeface="Calibri"/>
              </a:rPr>
              <a:t>Information to interpret funnel plots is in the methods section on page 5</a:t>
            </a:r>
            <a:endParaRPr/>
          </a:p>
        </p:txBody>
      </p:sp>
      <p:sp>
        <p:nvSpPr>
          <p:cNvPr id="166" name="Google Shape;166;p8"/>
          <p:cNvSpPr txBox="1"/>
          <p:nvPr/>
        </p:nvSpPr>
        <p:spPr>
          <a:xfrm>
            <a:off x="4041600" y="5963800"/>
            <a:ext cx="4382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12 of the site report</a:t>
            </a:r>
            <a:endParaRPr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a:spLocks noGrp="1"/>
          </p:cNvSpPr>
          <p:nvPr>
            <p:ph type="title"/>
          </p:nvPr>
        </p:nvSpPr>
        <p:spPr>
          <a:xfrm>
            <a:off x="124691" y="247649"/>
            <a:ext cx="2073386" cy="433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Calibri"/>
              <a:buNone/>
            </a:pPr>
            <a:r>
              <a:rPr lang="en-US" sz="2800">
                <a:solidFill>
                  <a:srgbClr val="2F5496"/>
                </a:solidFill>
                <a:latin typeface="Calibri"/>
                <a:ea typeface="Calibri"/>
                <a:cs typeface="Calibri"/>
                <a:sym typeface="Calibri"/>
              </a:rPr>
              <a:t>ADCQR </a:t>
            </a:r>
            <a:r>
              <a:rPr lang="en-US" sz="2800">
                <a:solidFill>
                  <a:srgbClr val="2F5496"/>
                </a:solidFill>
              </a:rPr>
              <a:t>2025</a:t>
            </a:r>
            <a:endParaRPr/>
          </a:p>
        </p:txBody>
      </p:sp>
      <p:sp>
        <p:nvSpPr>
          <p:cNvPr id="172" name="Google Shape;172;p9"/>
          <p:cNvSpPr txBox="1"/>
          <p:nvPr/>
        </p:nvSpPr>
        <p:spPr>
          <a:xfrm>
            <a:off x="838200" y="872836"/>
            <a:ext cx="105156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F5496"/>
                </a:solidFill>
                <a:latin typeface="Calibri"/>
                <a:ea typeface="Calibri"/>
                <a:cs typeface="Calibri"/>
                <a:sym typeface="Calibri"/>
              </a:rPr>
              <a:t>Blood glucose monitoring</a:t>
            </a:r>
            <a:endParaRPr sz="4400" b="1">
              <a:solidFill>
                <a:srgbClr val="2F5496"/>
              </a:solidFill>
              <a:latin typeface="Calibri"/>
              <a:ea typeface="Calibri"/>
              <a:cs typeface="Calibri"/>
              <a:sym typeface="Calibri"/>
            </a:endParaRPr>
          </a:p>
        </p:txBody>
      </p:sp>
      <p:graphicFrame>
        <p:nvGraphicFramePr>
          <p:cNvPr id="173" name="Google Shape;173;p9"/>
          <p:cNvGraphicFramePr/>
          <p:nvPr/>
        </p:nvGraphicFramePr>
        <p:xfrm>
          <a:off x="971550" y="2590591"/>
          <a:ext cx="9994000" cy="2401625"/>
        </p:xfrm>
        <a:graphic>
          <a:graphicData uri="http://schemas.openxmlformats.org/drawingml/2006/table">
            <a:tbl>
              <a:tblPr firstRow="1" bandRow="1">
                <a:noFill/>
                <a:tableStyleId>{BFCCA8E5-04E4-4DB1-B5CC-07E0E728C676}</a:tableStyleId>
              </a:tblPr>
              <a:tblGrid>
                <a:gridCol w="4250025">
                  <a:extLst>
                    <a:ext uri="{9D8B030D-6E8A-4147-A177-3AD203B41FA5}">
                      <a16:colId xmlns:a16="http://schemas.microsoft.com/office/drawing/2014/main" val="20000"/>
                    </a:ext>
                  </a:extLst>
                </a:gridCol>
                <a:gridCol w="2820475">
                  <a:extLst>
                    <a:ext uri="{9D8B030D-6E8A-4147-A177-3AD203B41FA5}">
                      <a16:colId xmlns:a16="http://schemas.microsoft.com/office/drawing/2014/main" val="20001"/>
                    </a:ext>
                  </a:extLst>
                </a:gridCol>
                <a:gridCol w="2923500">
                  <a:extLst>
                    <a:ext uri="{9D8B030D-6E8A-4147-A177-3AD203B41FA5}">
                      <a16:colId xmlns:a16="http://schemas.microsoft.com/office/drawing/2014/main" val="20002"/>
                    </a:ext>
                  </a:extLst>
                </a:gridCol>
              </a:tblGrid>
              <a:tr h="480325">
                <a:tc>
                  <a:txBody>
                    <a:bodyPr/>
                    <a:lstStyle/>
                    <a:p>
                      <a:pPr marL="0" marR="0" lvl="0" indent="0" algn="l" rtl="0">
                        <a:spcBef>
                          <a:spcPts val="0"/>
                        </a:spcBef>
                        <a:spcAft>
                          <a:spcPts val="0"/>
                        </a:spcAft>
                        <a:buNone/>
                      </a:pPr>
                      <a:endParaRPr sz="2200"/>
                    </a:p>
                  </a:txBody>
                  <a:tcPr marL="91450" marR="91450" marT="45725" marB="45725">
                    <a:solidFill>
                      <a:schemeClr val="lt1"/>
                    </a:solidFill>
                  </a:tcPr>
                </a:tc>
                <a:tc>
                  <a:txBody>
                    <a:bodyPr/>
                    <a:lstStyle/>
                    <a:p>
                      <a:pPr marL="0" marR="0" lvl="0" indent="0" algn="ctr" rtl="0">
                        <a:lnSpc>
                          <a:spcPct val="100000"/>
                        </a:lnSpc>
                        <a:spcBef>
                          <a:spcPts val="0"/>
                        </a:spcBef>
                        <a:spcAft>
                          <a:spcPts val="0"/>
                        </a:spcAft>
                        <a:buClr>
                          <a:schemeClr val="dk1"/>
                        </a:buClr>
                        <a:buSzPts val="2200"/>
                        <a:buFont typeface="Calibri"/>
                        <a:buNone/>
                      </a:pPr>
                      <a:r>
                        <a:rPr lang="en-US" sz="2200" b="1"/>
                        <a:t>Type 1 </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200"/>
                        <a:buFont typeface="Calibri"/>
                        <a:buNone/>
                      </a:pPr>
                      <a:r>
                        <a:rPr lang="en-US" sz="2200" b="1"/>
                        <a:t>Type 2 </a:t>
                      </a:r>
                      <a:endParaRPr/>
                    </a:p>
                  </a:txBody>
                  <a:tcPr marL="91450" marR="91450" marT="45725" marB="45725"/>
                </a:tc>
                <a:extLst>
                  <a:ext uri="{0D108BD9-81ED-4DB2-BD59-A6C34878D82A}">
                    <a16:rowId xmlns:a16="http://schemas.microsoft.com/office/drawing/2014/main" val="10000"/>
                  </a:ext>
                </a:extLst>
              </a:tr>
              <a:tr h="480325">
                <a:tc>
                  <a:txBody>
                    <a:bodyPr/>
                    <a:lstStyle/>
                    <a:p>
                      <a:pPr marL="0" marR="0" lvl="0" indent="0" algn="l" rtl="0">
                        <a:lnSpc>
                          <a:spcPct val="100000"/>
                        </a:lnSpc>
                        <a:spcBef>
                          <a:spcPts val="0"/>
                        </a:spcBef>
                        <a:spcAft>
                          <a:spcPts val="0"/>
                        </a:spcAft>
                        <a:buClr>
                          <a:schemeClr val="dk1"/>
                        </a:buClr>
                        <a:buSzPts val="2200"/>
                        <a:buFont typeface="Calibri"/>
                        <a:buNone/>
                      </a:pPr>
                      <a:r>
                        <a:rPr lang="en-US" sz="2200" b="1"/>
                        <a:t>Flash/CGM monitoring only</a:t>
                      </a:r>
                      <a:endParaRPr/>
                    </a:p>
                  </a:txBody>
                  <a:tcPr marL="91450" marR="91450" marT="45725" marB="45725"/>
                </a:tc>
                <a:tc>
                  <a:txBody>
                    <a:bodyPr/>
                    <a:lstStyle/>
                    <a:p>
                      <a:pPr marL="0" marR="0" lvl="0" indent="0" algn="ctr" rtl="0">
                        <a:spcBef>
                          <a:spcPts val="0"/>
                        </a:spcBef>
                        <a:spcAft>
                          <a:spcPts val="0"/>
                        </a:spcAft>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1"/>
                  </a:ext>
                </a:extLst>
              </a:tr>
              <a:tr h="480325">
                <a:tc>
                  <a:txBody>
                    <a:bodyPr/>
                    <a:lstStyle/>
                    <a:p>
                      <a:pPr marL="0" marR="0" lvl="0" indent="0" algn="l" rtl="0">
                        <a:spcBef>
                          <a:spcPts val="0"/>
                        </a:spcBef>
                        <a:spcAft>
                          <a:spcPts val="0"/>
                        </a:spcAft>
                        <a:buNone/>
                      </a:pPr>
                      <a:r>
                        <a:rPr lang="en-US" sz="2200" b="1"/>
                        <a:t>Finger pricking and Flash/CGM</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2"/>
                  </a:ext>
                </a:extLst>
              </a:tr>
              <a:tr h="480325">
                <a:tc>
                  <a:txBody>
                    <a:bodyPr/>
                    <a:lstStyle/>
                    <a:p>
                      <a:pPr marL="0" marR="0" lvl="0" indent="0" algn="l" rtl="0">
                        <a:lnSpc>
                          <a:spcPct val="100000"/>
                        </a:lnSpc>
                        <a:spcBef>
                          <a:spcPts val="0"/>
                        </a:spcBef>
                        <a:spcAft>
                          <a:spcPts val="0"/>
                        </a:spcAft>
                        <a:buClr>
                          <a:schemeClr val="dk1"/>
                        </a:buClr>
                        <a:buSzPts val="2200"/>
                        <a:buFont typeface="Calibri"/>
                        <a:buNone/>
                      </a:pPr>
                      <a:r>
                        <a:rPr lang="en-US" sz="2200" b="1"/>
                        <a:t>Finger pricking only</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3"/>
                  </a:ext>
                </a:extLst>
              </a:tr>
              <a:tr h="480325">
                <a:tc>
                  <a:txBody>
                    <a:bodyPr/>
                    <a:lstStyle/>
                    <a:p>
                      <a:pPr marL="0" marR="0" lvl="0" indent="0" algn="l" rtl="0">
                        <a:spcBef>
                          <a:spcPts val="0"/>
                        </a:spcBef>
                        <a:spcAft>
                          <a:spcPts val="0"/>
                        </a:spcAft>
                        <a:buNone/>
                      </a:pPr>
                      <a:r>
                        <a:rPr lang="en-US" sz="2200" b="1"/>
                        <a:t>None</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a:solidFill>
                            <a:srgbClr val="FF0000"/>
                          </a:solidFill>
                        </a:rPr>
                        <a:t>Insert %</a:t>
                      </a:r>
                      <a:endParaRPr/>
                    </a:p>
                  </a:txBody>
                  <a:tcPr marL="91450" marR="91450" marT="45725" marB="45725"/>
                </a:tc>
                <a:extLst>
                  <a:ext uri="{0D108BD9-81ED-4DB2-BD59-A6C34878D82A}">
                    <a16:rowId xmlns:a16="http://schemas.microsoft.com/office/drawing/2014/main" val="10004"/>
                  </a:ext>
                </a:extLst>
              </a:tr>
            </a:tbl>
          </a:graphicData>
        </a:graphic>
      </p:graphicFrame>
      <p:pic>
        <p:nvPicPr>
          <p:cNvPr id="174" name="Google Shape;174;p9" descr="Text&#10;&#10;Description automatically generated"/>
          <p:cNvPicPr preferRelativeResize="0"/>
          <p:nvPr/>
        </p:nvPicPr>
        <p:blipFill rotWithShape="1">
          <a:blip r:embed="rId3">
            <a:alphaModFix/>
          </a:blip>
          <a:srcRect/>
          <a:stretch/>
        </p:blipFill>
        <p:spPr>
          <a:xfrm>
            <a:off x="7085371" y="681037"/>
            <a:ext cx="1031182" cy="1013747"/>
          </a:xfrm>
          <a:prstGeom prst="rect">
            <a:avLst/>
          </a:prstGeom>
          <a:noFill/>
          <a:ln>
            <a:noFill/>
          </a:ln>
        </p:spPr>
      </p:pic>
      <p:sp>
        <p:nvSpPr>
          <p:cNvPr id="175" name="Google Shape;175;p9"/>
          <p:cNvSpPr txBox="1"/>
          <p:nvPr/>
        </p:nvSpPr>
        <p:spPr>
          <a:xfrm>
            <a:off x="3884735" y="5509868"/>
            <a:ext cx="46863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FF0000"/>
                </a:solidFill>
                <a:latin typeface="Calibri"/>
                <a:ea typeface="Calibri"/>
                <a:cs typeface="Calibri"/>
                <a:sym typeface="Calibri"/>
              </a:rPr>
              <a:t>Please refer to page 13 and 14 of the site report</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2764</Words>
  <Application>Microsoft Office PowerPoint</Application>
  <PresentationFormat>Widescreen</PresentationFormat>
  <Paragraphs>743</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Arial Narrow</vt:lpstr>
      <vt:lpstr>Calibri</vt:lpstr>
      <vt:lpstr>Office Theme</vt:lpstr>
      <vt:lpstr>Australian Diabetes Clinical Quality Registry (ADCQR) Results 2025</vt:lpstr>
      <vt:lpstr>PowerPoint Presentation</vt:lpstr>
      <vt:lpstr>ADCQR 2025</vt:lpstr>
      <vt:lpstr>ADCQR 2025</vt:lpstr>
      <vt:lpstr>ADCQR 2025</vt:lpstr>
      <vt:lpstr>ADCQR 2025</vt:lpstr>
      <vt:lpstr>PowerPoint Presentation</vt:lpstr>
      <vt:lpstr>PowerPoint Presentation</vt:lpstr>
      <vt:lpstr>ADCQR 2025</vt:lpstr>
      <vt:lpstr>ADCQR 2025</vt:lpstr>
      <vt:lpstr>ADCQR 2025</vt:lpstr>
      <vt:lpstr>Blood pressure   </vt:lpstr>
      <vt:lpstr>Clinical variation in blood pressure control – T1DM/T2DM</vt:lpstr>
      <vt:lpstr>ADCQR 2025</vt:lpstr>
      <vt:lpstr>ADCQR 2025</vt:lpstr>
      <vt:lpstr>ADCQR 2025</vt:lpstr>
      <vt:lpstr> Lipids data &amp; medications – Type 1 </vt:lpstr>
      <vt:lpstr> Lipids data &amp; medications – Type 2</vt:lpstr>
      <vt:lpstr>Clinical variation in lipids control</vt:lpstr>
      <vt:lpstr>PowerPoint Presentation</vt:lpstr>
      <vt:lpstr>PowerPoint Presentation</vt:lpstr>
      <vt:lpstr>PowerPoint Presentation</vt:lpstr>
      <vt:lpstr>PowerPoint Presentation</vt:lpstr>
      <vt:lpstr>ADCQR 2025</vt:lpstr>
      <vt:lpstr>ADCQR 2025</vt:lpstr>
      <vt:lpstr>ADCQR 2025</vt:lpstr>
      <vt:lpstr>ADCQR 2025</vt:lpstr>
      <vt:lpstr>ADCQR 2025</vt:lpstr>
      <vt:lpstr>ADCQR 2025</vt:lpstr>
      <vt:lpstr>ADCQR 2025</vt:lpstr>
      <vt:lpstr>ADCQR 2025</vt:lpstr>
      <vt:lpstr>ADCQR 2025</vt:lpstr>
      <vt:lpstr>ADCQR 2025</vt:lpstr>
      <vt:lpstr>ADCQR 2025</vt:lpstr>
      <vt:lpstr>ADCQR 2025</vt:lpstr>
      <vt:lpstr>ADCQR 2025</vt:lpstr>
      <vt:lpstr>ADCQR 2025</vt:lpstr>
      <vt:lpstr>ADCQR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Australian Diabetes Clinical Quality Registry (ADCQR) Results 2025</dc:title>
  <dc:creator>Matthew Quigley</dc:creator>
  <cp:lastModifiedBy>Mahima Choudhary</cp:lastModifiedBy>
  <cp:revision>1</cp:revision>
  <dcterms:created xsi:type="dcterms:W3CDTF">2021-11-11T06:56:40Z</dcterms:created>
  <dcterms:modified xsi:type="dcterms:W3CDTF">2025-12-16T00:47:25Z</dcterms:modified>
</cp:coreProperties>
</file>